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7"/>
  </p:notesMasterIdLst>
  <p:handoutMasterIdLst>
    <p:handoutMasterId r:id="rId8"/>
  </p:handoutMasterIdLst>
  <p:sldIdLst>
    <p:sldId id="256" r:id="rId6"/>
  </p:sldIdLst>
  <p:sldSz cx="51206400" cy="32918400"/>
  <p:notesSz cx="6973888" cy="9236075"/>
  <p:defaultTextStyle>
    <a:defPPr>
      <a:defRPr lang="en-US"/>
    </a:defPPr>
    <a:lvl1pPr algn="l" defTabSz="5045008" rtl="0" fontAlgn="base">
      <a:spcBef>
        <a:spcPct val="0"/>
      </a:spcBef>
      <a:spcAft>
        <a:spcPct val="0"/>
      </a:spcAft>
      <a:defRPr sz="9929" kern="1200">
        <a:solidFill>
          <a:schemeClr val="tx1"/>
        </a:solidFill>
        <a:latin typeface="Arial" charset="0"/>
        <a:ea typeface="+mn-ea"/>
        <a:cs typeface="Arial" charset="0"/>
      </a:defRPr>
    </a:lvl1pPr>
    <a:lvl2pPr marL="2519788" indent="-955783" algn="l" defTabSz="5045008" rtl="0" fontAlgn="base">
      <a:spcBef>
        <a:spcPct val="0"/>
      </a:spcBef>
      <a:spcAft>
        <a:spcPct val="0"/>
      </a:spcAft>
      <a:defRPr sz="9929" kern="1200">
        <a:solidFill>
          <a:schemeClr val="tx1"/>
        </a:solidFill>
        <a:latin typeface="Arial" charset="0"/>
        <a:ea typeface="+mn-ea"/>
        <a:cs typeface="Arial" charset="0"/>
      </a:defRPr>
    </a:lvl2pPr>
    <a:lvl3pPr marL="5045008" indent="-1916995" algn="l" defTabSz="5045008" rtl="0" fontAlgn="base">
      <a:spcBef>
        <a:spcPct val="0"/>
      </a:spcBef>
      <a:spcAft>
        <a:spcPct val="0"/>
      </a:spcAft>
      <a:defRPr sz="9929" kern="1200">
        <a:solidFill>
          <a:schemeClr val="tx1"/>
        </a:solidFill>
        <a:latin typeface="Arial" charset="0"/>
        <a:ea typeface="+mn-ea"/>
        <a:cs typeface="Arial" charset="0"/>
      </a:defRPr>
    </a:lvl3pPr>
    <a:lvl4pPr marL="7564797" indent="-2872778" algn="l" defTabSz="5045008" rtl="0" fontAlgn="base">
      <a:spcBef>
        <a:spcPct val="0"/>
      </a:spcBef>
      <a:spcAft>
        <a:spcPct val="0"/>
      </a:spcAft>
      <a:defRPr sz="9929" kern="1200">
        <a:solidFill>
          <a:schemeClr val="tx1"/>
        </a:solidFill>
        <a:latin typeface="Arial" charset="0"/>
        <a:ea typeface="+mn-ea"/>
        <a:cs typeface="Arial" charset="0"/>
      </a:defRPr>
    </a:lvl4pPr>
    <a:lvl5pPr marL="10090013" indent="-3833988" algn="l" defTabSz="5045008" rtl="0" fontAlgn="base">
      <a:spcBef>
        <a:spcPct val="0"/>
      </a:spcBef>
      <a:spcAft>
        <a:spcPct val="0"/>
      </a:spcAft>
      <a:defRPr sz="9929" kern="1200">
        <a:solidFill>
          <a:schemeClr val="tx1"/>
        </a:solidFill>
        <a:latin typeface="Arial" charset="0"/>
        <a:ea typeface="+mn-ea"/>
        <a:cs typeface="Arial" charset="0"/>
      </a:defRPr>
    </a:lvl5pPr>
    <a:lvl6pPr marL="7820031" algn="l" defTabSz="3128012" rtl="0" eaLnBrk="1" latinLnBrk="0" hangingPunct="1">
      <a:defRPr sz="9929" kern="1200">
        <a:solidFill>
          <a:schemeClr val="tx1"/>
        </a:solidFill>
        <a:latin typeface="Arial" charset="0"/>
        <a:ea typeface="+mn-ea"/>
        <a:cs typeface="Arial" charset="0"/>
      </a:defRPr>
    </a:lvl6pPr>
    <a:lvl7pPr marL="9384038" algn="l" defTabSz="3128012" rtl="0" eaLnBrk="1" latinLnBrk="0" hangingPunct="1">
      <a:defRPr sz="9929" kern="1200">
        <a:solidFill>
          <a:schemeClr val="tx1"/>
        </a:solidFill>
        <a:latin typeface="Arial" charset="0"/>
        <a:ea typeface="+mn-ea"/>
        <a:cs typeface="Arial" charset="0"/>
      </a:defRPr>
    </a:lvl7pPr>
    <a:lvl8pPr marL="10948044" algn="l" defTabSz="3128012" rtl="0" eaLnBrk="1" latinLnBrk="0" hangingPunct="1">
      <a:defRPr sz="9929" kern="1200">
        <a:solidFill>
          <a:schemeClr val="tx1"/>
        </a:solidFill>
        <a:latin typeface="Arial" charset="0"/>
        <a:ea typeface="+mn-ea"/>
        <a:cs typeface="Arial" charset="0"/>
      </a:defRPr>
    </a:lvl8pPr>
    <a:lvl9pPr marL="12512052" algn="l" defTabSz="3128012" rtl="0" eaLnBrk="1" latinLnBrk="0" hangingPunct="1">
      <a:defRPr sz="9929"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10368" userDrawn="1">
          <p15:clr>
            <a:srgbClr val="A4A3A4"/>
          </p15:clr>
        </p15:guide>
        <p15:guide id="2" pos="16128" userDrawn="1">
          <p15:clr>
            <a:srgbClr val="A4A3A4"/>
          </p15:clr>
        </p15:guide>
      </p15:sldGuideLst>
    </p:ext>
    <p:ext uri="{2D200454-40CA-4A62-9FC3-DE9A4176ACB9}">
      <p15:notesGuideLst xmlns="" xmlns:p15="http://schemas.microsoft.com/office/powerpoint/2012/main">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antha Chakraborty" initials="SC" lastIdx="2" clrIdx="0"/>
  <p:cmAuthor id="1" name="Cathie Scott" initials="CS" lastIdx="5" clrIdx="1"/>
  <p:cmAuthor id="2" name="jhaggerty" initials="JH" lastIdx="9" clrIdx="2"/>
  <p:cmAuthor id="3" name="Simone Dahrouge" initials="SD" lastIdx="1" clrIdx="3"/>
  <p:cmAuthor id="4" name="Iman Sabra" initials="IS"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7C80"/>
    <a:srgbClr val="666699"/>
    <a:srgbClr val="CC0066"/>
    <a:srgbClr val="E9F8FB"/>
    <a:srgbClr val="FFFF99"/>
    <a:srgbClr val="E45138"/>
    <a:srgbClr val="DF5A25"/>
    <a:srgbClr val="FFFFFF"/>
    <a:srgbClr val="FFBC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2794" autoAdjust="0"/>
    <p:restoredTop sz="99290" autoAdjust="0"/>
  </p:normalViewPr>
  <p:slideViewPr>
    <p:cSldViewPr>
      <p:cViewPr>
        <p:scale>
          <a:sx n="80" d="100"/>
          <a:sy n="80" d="100"/>
        </p:scale>
        <p:origin x="16686" y="11766"/>
      </p:cViewPr>
      <p:guideLst>
        <p:guide orient="horz" pos="10368"/>
        <p:guide pos="1612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1" d="100"/>
          <a:sy n="51" d="100"/>
        </p:scale>
        <p:origin x="-2346" y="-84"/>
      </p:cViewPr>
      <p:guideLst>
        <p:guide orient="horz" pos="2909"/>
        <p:guide pos="219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2018" cy="461804"/>
          </a:xfrm>
          <a:prstGeom prst="rect">
            <a:avLst/>
          </a:prstGeom>
        </p:spPr>
        <p:txBody>
          <a:bodyPr vert="horz" wrap="square" lIns="94956" tIns="47477" rIns="94956" bIns="47477" numCol="1" anchor="t" anchorCtr="0" compatLnSpc="1">
            <a:prstTxWarp prst="textNoShape">
              <a:avLst/>
            </a:prstTxWarp>
          </a:bodyPr>
          <a:lstStyle>
            <a:lvl1pPr>
              <a:defRPr sz="1200">
                <a:ea typeface="Arial" charset="0"/>
              </a:defRPr>
            </a:lvl1pPr>
          </a:lstStyle>
          <a:p>
            <a:pPr>
              <a:defRPr/>
            </a:pPr>
            <a:endParaRPr lang="en-AU"/>
          </a:p>
        </p:txBody>
      </p:sp>
      <p:sp>
        <p:nvSpPr>
          <p:cNvPr id="3" name="Date Placeholder 2"/>
          <p:cNvSpPr>
            <a:spLocks noGrp="1"/>
          </p:cNvSpPr>
          <p:nvPr>
            <p:ph type="dt" sz="quarter" idx="1"/>
          </p:nvPr>
        </p:nvSpPr>
        <p:spPr>
          <a:xfrm>
            <a:off x="3950256" y="1"/>
            <a:ext cx="3022018" cy="461804"/>
          </a:xfrm>
          <a:prstGeom prst="rect">
            <a:avLst/>
          </a:prstGeom>
        </p:spPr>
        <p:txBody>
          <a:bodyPr vert="horz" wrap="square" lIns="94956" tIns="47477" rIns="94956" bIns="47477" numCol="1" anchor="t" anchorCtr="0" compatLnSpc="1">
            <a:prstTxWarp prst="textNoShape">
              <a:avLst/>
            </a:prstTxWarp>
          </a:bodyPr>
          <a:lstStyle>
            <a:lvl1pPr algn="r">
              <a:defRPr sz="1200"/>
            </a:lvl1pPr>
          </a:lstStyle>
          <a:p>
            <a:fld id="{45D74077-A34E-4CCA-B8EB-BA058E55C886}" type="datetime1">
              <a:rPr lang="en-AU" altLang="fr-FR"/>
              <a:pPr/>
              <a:t>13/11/2017</a:t>
            </a:fld>
            <a:endParaRPr lang="en-AU" altLang="fr-FR"/>
          </a:p>
        </p:txBody>
      </p:sp>
      <p:sp>
        <p:nvSpPr>
          <p:cNvPr id="4" name="Footer Placeholder 3"/>
          <p:cNvSpPr>
            <a:spLocks noGrp="1"/>
          </p:cNvSpPr>
          <p:nvPr>
            <p:ph type="ftr" sz="quarter" idx="2"/>
          </p:nvPr>
        </p:nvSpPr>
        <p:spPr>
          <a:xfrm>
            <a:off x="0" y="8772669"/>
            <a:ext cx="3022018" cy="461804"/>
          </a:xfrm>
          <a:prstGeom prst="rect">
            <a:avLst/>
          </a:prstGeom>
        </p:spPr>
        <p:txBody>
          <a:bodyPr vert="horz" wrap="square" lIns="94956" tIns="47477" rIns="94956" bIns="47477" numCol="1" anchor="b" anchorCtr="0" compatLnSpc="1">
            <a:prstTxWarp prst="textNoShape">
              <a:avLst/>
            </a:prstTxWarp>
          </a:bodyPr>
          <a:lstStyle>
            <a:lvl1pPr>
              <a:defRPr sz="1200">
                <a:ea typeface="Arial" charset="0"/>
              </a:defRPr>
            </a:lvl1pPr>
          </a:lstStyle>
          <a:p>
            <a:pPr>
              <a:defRPr/>
            </a:pPr>
            <a:endParaRPr lang="en-AU"/>
          </a:p>
        </p:txBody>
      </p:sp>
      <p:sp>
        <p:nvSpPr>
          <p:cNvPr id="5" name="Slide Number Placeholder 4"/>
          <p:cNvSpPr>
            <a:spLocks noGrp="1"/>
          </p:cNvSpPr>
          <p:nvPr>
            <p:ph type="sldNum" sz="quarter" idx="3"/>
          </p:nvPr>
        </p:nvSpPr>
        <p:spPr>
          <a:xfrm>
            <a:off x="3950256" y="8772669"/>
            <a:ext cx="3022018" cy="461804"/>
          </a:xfrm>
          <a:prstGeom prst="rect">
            <a:avLst/>
          </a:prstGeom>
        </p:spPr>
        <p:txBody>
          <a:bodyPr vert="horz" wrap="square" lIns="94956" tIns="47477" rIns="94956" bIns="47477" numCol="1" anchor="b" anchorCtr="0" compatLnSpc="1">
            <a:prstTxWarp prst="textNoShape">
              <a:avLst/>
            </a:prstTxWarp>
          </a:bodyPr>
          <a:lstStyle>
            <a:lvl1pPr algn="r">
              <a:defRPr sz="1200"/>
            </a:lvl1pPr>
          </a:lstStyle>
          <a:p>
            <a:fld id="{62EBAFCC-9CC8-4558-9F3F-040FBB9D03AB}" type="slidenum">
              <a:rPr lang="en-AU" altLang="fr-FR"/>
              <a:pPr/>
              <a:t>‹#›</a:t>
            </a:fld>
            <a:endParaRPr lang="en-AU" altLang="fr-FR"/>
          </a:p>
        </p:txBody>
      </p:sp>
    </p:spTree>
    <p:extLst>
      <p:ext uri="{BB962C8B-B14F-4D97-AF65-F5344CB8AC3E}">
        <p14:creationId xmlns:p14="http://schemas.microsoft.com/office/powerpoint/2010/main" val="2587568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2018" cy="461804"/>
          </a:xfrm>
          <a:prstGeom prst="rect">
            <a:avLst/>
          </a:prstGeom>
        </p:spPr>
        <p:txBody>
          <a:bodyPr vert="horz" wrap="square" lIns="94956" tIns="47477" rIns="94956" bIns="47477" numCol="1" anchor="t" anchorCtr="0" compatLnSpc="1">
            <a:prstTxWarp prst="textNoShape">
              <a:avLst/>
            </a:prstTxWarp>
          </a:bodyPr>
          <a:lstStyle>
            <a:lvl1pPr>
              <a:defRPr sz="1200">
                <a:ea typeface="Arial" charset="0"/>
              </a:defRPr>
            </a:lvl1pPr>
          </a:lstStyle>
          <a:p>
            <a:pPr>
              <a:defRPr/>
            </a:pPr>
            <a:endParaRPr lang="en-AU"/>
          </a:p>
        </p:txBody>
      </p:sp>
      <p:sp>
        <p:nvSpPr>
          <p:cNvPr id="3" name="Date Placeholder 2"/>
          <p:cNvSpPr>
            <a:spLocks noGrp="1"/>
          </p:cNvSpPr>
          <p:nvPr>
            <p:ph type="dt" idx="1"/>
          </p:nvPr>
        </p:nvSpPr>
        <p:spPr>
          <a:xfrm>
            <a:off x="3950256" y="1"/>
            <a:ext cx="3022018" cy="461804"/>
          </a:xfrm>
          <a:prstGeom prst="rect">
            <a:avLst/>
          </a:prstGeom>
        </p:spPr>
        <p:txBody>
          <a:bodyPr vert="horz" wrap="square" lIns="94956" tIns="47477" rIns="94956" bIns="47477" numCol="1" anchor="t" anchorCtr="0" compatLnSpc="1">
            <a:prstTxWarp prst="textNoShape">
              <a:avLst/>
            </a:prstTxWarp>
          </a:bodyPr>
          <a:lstStyle>
            <a:lvl1pPr algn="r">
              <a:defRPr sz="1200"/>
            </a:lvl1pPr>
          </a:lstStyle>
          <a:p>
            <a:fld id="{B322669C-FC0D-4826-B4E9-39D521CEAF1E}" type="datetime1">
              <a:rPr lang="en-AU" altLang="fr-FR"/>
              <a:pPr/>
              <a:t>13/11/2017</a:t>
            </a:fld>
            <a:endParaRPr lang="en-AU" altLang="fr-FR"/>
          </a:p>
        </p:txBody>
      </p:sp>
      <p:sp>
        <p:nvSpPr>
          <p:cNvPr id="4" name="Slide Image Placeholder 3"/>
          <p:cNvSpPr>
            <a:spLocks noGrp="1" noRot="1" noChangeAspect="1"/>
          </p:cNvSpPr>
          <p:nvPr>
            <p:ph type="sldImg" idx="2"/>
          </p:nvPr>
        </p:nvSpPr>
        <p:spPr>
          <a:xfrm>
            <a:off x="793750" y="692150"/>
            <a:ext cx="5386388" cy="3462338"/>
          </a:xfrm>
          <a:prstGeom prst="rect">
            <a:avLst/>
          </a:prstGeom>
          <a:noFill/>
          <a:ln w="12700">
            <a:solidFill>
              <a:prstClr val="black"/>
            </a:solidFill>
          </a:ln>
        </p:spPr>
        <p:txBody>
          <a:bodyPr vert="horz" lIns="94956" tIns="47477" rIns="94956" bIns="47477" rtlCol="0" anchor="ctr"/>
          <a:lstStyle/>
          <a:p>
            <a:pPr lvl="0"/>
            <a:endParaRPr lang="en-AU" noProof="0" smtClean="0"/>
          </a:p>
        </p:txBody>
      </p:sp>
      <p:sp>
        <p:nvSpPr>
          <p:cNvPr id="5" name="Notes Placeholder 4"/>
          <p:cNvSpPr>
            <a:spLocks noGrp="1"/>
          </p:cNvSpPr>
          <p:nvPr>
            <p:ph type="body" sz="quarter" idx="3"/>
          </p:nvPr>
        </p:nvSpPr>
        <p:spPr>
          <a:xfrm>
            <a:off x="697389" y="4387136"/>
            <a:ext cx="5579110" cy="4156234"/>
          </a:xfrm>
          <a:prstGeom prst="rect">
            <a:avLst/>
          </a:prstGeom>
        </p:spPr>
        <p:txBody>
          <a:bodyPr vert="horz" wrap="square" lIns="94956" tIns="47477" rIns="94956" bIns="47477"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endParaRPr lang="en-AU" altLang="fr-FR" smtClean="0"/>
          </a:p>
        </p:txBody>
      </p:sp>
      <p:sp>
        <p:nvSpPr>
          <p:cNvPr id="6" name="Footer Placeholder 5"/>
          <p:cNvSpPr>
            <a:spLocks noGrp="1"/>
          </p:cNvSpPr>
          <p:nvPr>
            <p:ph type="ftr" sz="quarter" idx="4"/>
          </p:nvPr>
        </p:nvSpPr>
        <p:spPr>
          <a:xfrm>
            <a:off x="0" y="8772669"/>
            <a:ext cx="3022018" cy="461804"/>
          </a:xfrm>
          <a:prstGeom prst="rect">
            <a:avLst/>
          </a:prstGeom>
        </p:spPr>
        <p:txBody>
          <a:bodyPr vert="horz" wrap="square" lIns="94956" tIns="47477" rIns="94956" bIns="47477" numCol="1" anchor="b" anchorCtr="0" compatLnSpc="1">
            <a:prstTxWarp prst="textNoShape">
              <a:avLst/>
            </a:prstTxWarp>
          </a:bodyPr>
          <a:lstStyle>
            <a:lvl1pPr>
              <a:defRPr sz="1200">
                <a:ea typeface="Arial" charset="0"/>
              </a:defRPr>
            </a:lvl1pPr>
          </a:lstStyle>
          <a:p>
            <a:pPr>
              <a:defRPr/>
            </a:pPr>
            <a:endParaRPr lang="en-AU"/>
          </a:p>
        </p:txBody>
      </p:sp>
      <p:sp>
        <p:nvSpPr>
          <p:cNvPr id="7" name="Slide Number Placeholder 6"/>
          <p:cNvSpPr>
            <a:spLocks noGrp="1"/>
          </p:cNvSpPr>
          <p:nvPr>
            <p:ph type="sldNum" sz="quarter" idx="5"/>
          </p:nvPr>
        </p:nvSpPr>
        <p:spPr>
          <a:xfrm>
            <a:off x="3950256" y="8772669"/>
            <a:ext cx="3022018" cy="461804"/>
          </a:xfrm>
          <a:prstGeom prst="rect">
            <a:avLst/>
          </a:prstGeom>
        </p:spPr>
        <p:txBody>
          <a:bodyPr vert="horz" wrap="square" lIns="94956" tIns="47477" rIns="94956" bIns="47477" numCol="1" anchor="b" anchorCtr="0" compatLnSpc="1">
            <a:prstTxWarp prst="textNoShape">
              <a:avLst/>
            </a:prstTxWarp>
          </a:bodyPr>
          <a:lstStyle>
            <a:lvl1pPr algn="r">
              <a:defRPr sz="1200"/>
            </a:lvl1pPr>
          </a:lstStyle>
          <a:p>
            <a:fld id="{F83F2F2B-303B-4990-B1F4-B2145A535A1C}" type="slidenum">
              <a:rPr lang="en-AU" altLang="fr-FR"/>
              <a:pPr/>
              <a:t>‹#›</a:t>
            </a:fld>
            <a:endParaRPr lang="en-AU" altLang="fr-FR"/>
          </a:p>
        </p:txBody>
      </p:sp>
    </p:spTree>
    <p:extLst>
      <p:ext uri="{BB962C8B-B14F-4D97-AF65-F5344CB8AC3E}">
        <p14:creationId xmlns:p14="http://schemas.microsoft.com/office/powerpoint/2010/main" val="39999941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4089" kern="1200">
        <a:solidFill>
          <a:schemeClr val="tx1"/>
        </a:solidFill>
        <a:latin typeface="+mn-lt"/>
        <a:ea typeface="ＭＳ Ｐゴシック" charset="-128"/>
        <a:cs typeface="ＭＳ Ｐゴシック" charset="-128"/>
      </a:defRPr>
    </a:lvl1pPr>
    <a:lvl2pPr marL="1564007" algn="l" rtl="0" eaLnBrk="0" fontAlgn="base" hangingPunct="0">
      <a:spcBef>
        <a:spcPct val="30000"/>
      </a:spcBef>
      <a:spcAft>
        <a:spcPct val="0"/>
      </a:spcAft>
      <a:defRPr sz="4089" kern="1200">
        <a:solidFill>
          <a:schemeClr val="tx1"/>
        </a:solidFill>
        <a:latin typeface="+mn-lt"/>
        <a:ea typeface="ＭＳ Ｐゴシック" charset="-128"/>
        <a:cs typeface="+mn-cs"/>
      </a:defRPr>
    </a:lvl2pPr>
    <a:lvl3pPr marL="3128012" algn="l" rtl="0" eaLnBrk="0" fontAlgn="base" hangingPunct="0">
      <a:spcBef>
        <a:spcPct val="30000"/>
      </a:spcBef>
      <a:spcAft>
        <a:spcPct val="0"/>
      </a:spcAft>
      <a:defRPr sz="4089" kern="1200">
        <a:solidFill>
          <a:schemeClr val="tx1"/>
        </a:solidFill>
        <a:latin typeface="+mn-lt"/>
        <a:ea typeface="ＭＳ Ｐゴシック" charset="-128"/>
        <a:cs typeface="+mn-cs"/>
      </a:defRPr>
    </a:lvl3pPr>
    <a:lvl4pPr marL="4692019" algn="l" rtl="0" eaLnBrk="0" fontAlgn="base" hangingPunct="0">
      <a:spcBef>
        <a:spcPct val="30000"/>
      </a:spcBef>
      <a:spcAft>
        <a:spcPct val="0"/>
      </a:spcAft>
      <a:defRPr sz="4089" kern="1200">
        <a:solidFill>
          <a:schemeClr val="tx1"/>
        </a:solidFill>
        <a:latin typeface="+mn-lt"/>
        <a:ea typeface="ＭＳ Ｐゴシック" charset="-128"/>
        <a:cs typeface="+mn-cs"/>
      </a:defRPr>
    </a:lvl4pPr>
    <a:lvl5pPr marL="6256026" algn="l" rtl="0" eaLnBrk="0" fontAlgn="base" hangingPunct="0">
      <a:spcBef>
        <a:spcPct val="30000"/>
      </a:spcBef>
      <a:spcAft>
        <a:spcPct val="0"/>
      </a:spcAft>
      <a:defRPr sz="4089" kern="1200">
        <a:solidFill>
          <a:schemeClr val="tx1"/>
        </a:solidFill>
        <a:latin typeface="+mn-lt"/>
        <a:ea typeface="ＭＳ Ｐゴシック" charset="-128"/>
        <a:cs typeface="+mn-cs"/>
      </a:defRPr>
    </a:lvl5pPr>
    <a:lvl6pPr marL="7820031" algn="l" defTabSz="3128012" rtl="0" eaLnBrk="1" latinLnBrk="0" hangingPunct="1">
      <a:defRPr sz="4089" kern="1200">
        <a:solidFill>
          <a:schemeClr val="tx1"/>
        </a:solidFill>
        <a:latin typeface="+mn-lt"/>
        <a:ea typeface="+mn-ea"/>
        <a:cs typeface="+mn-cs"/>
      </a:defRPr>
    </a:lvl6pPr>
    <a:lvl7pPr marL="9384038" algn="l" defTabSz="3128012" rtl="0" eaLnBrk="1" latinLnBrk="0" hangingPunct="1">
      <a:defRPr sz="4089" kern="1200">
        <a:solidFill>
          <a:schemeClr val="tx1"/>
        </a:solidFill>
        <a:latin typeface="+mn-lt"/>
        <a:ea typeface="+mn-ea"/>
        <a:cs typeface="+mn-cs"/>
      </a:defRPr>
    </a:lvl7pPr>
    <a:lvl8pPr marL="10948044" algn="l" defTabSz="3128012" rtl="0" eaLnBrk="1" latinLnBrk="0" hangingPunct="1">
      <a:defRPr sz="4089" kern="1200">
        <a:solidFill>
          <a:schemeClr val="tx1"/>
        </a:solidFill>
        <a:latin typeface="+mn-lt"/>
        <a:ea typeface="+mn-ea"/>
        <a:cs typeface="+mn-cs"/>
      </a:defRPr>
    </a:lvl8pPr>
    <a:lvl9pPr marL="12512052" algn="l" defTabSz="3128012" rtl="0" eaLnBrk="1" latinLnBrk="0" hangingPunct="1">
      <a:defRPr sz="408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793750" y="692150"/>
            <a:ext cx="5386388" cy="3462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fr-FR" dirty="0"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Arial" charset="0"/>
                <a:cs typeface="Arial" charset="0"/>
              </a:defRPr>
            </a:lvl1pPr>
            <a:lvl2pPr marL="35339288" indent="-35339288" eaLnBrk="0" hangingPunct="0">
              <a:defRPr sz="3100">
                <a:solidFill>
                  <a:schemeClr val="tx1"/>
                </a:solidFill>
                <a:latin typeface="Arial" charset="0"/>
                <a:cs typeface="Arial" charset="0"/>
              </a:defRPr>
            </a:lvl2pPr>
            <a:lvl3pPr eaLnBrk="0" hangingPunct="0">
              <a:defRPr sz="3100">
                <a:solidFill>
                  <a:schemeClr val="tx1"/>
                </a:solidFill>
                <a:latin typeface="Arial" charset="0"/>
                <a:cs typeface="Arial" charset="0"/>
              </a:defRPr>
            </a:lvl3pPr>
            <a:lvl4pPr eaLnBrk="0" hangingPunct="0">
              <a:defRPr sz="3100">
                <a:solidFill>
                  <a:schemeClr val="tx1"/>
                </a:solidFill>
                <a:latin typeface="Arial" charset="0"/>
                <a:cs typeface="Arial" charset="0"/>
              </a:defRPr>
            </a:lvl4pPr>
            <a:lvl5pPr eaLnBrk="0" hangingPunct="0">
              <a:defRPr sz="3100">
                <a:solidFill>
                  <a:schemeClr val="tx1"/>
                </a:solidFill>
                <a:latin typeface="Arial" charset="0"/>
                <a:cs typeface="Arial" charset="0"/>
              </a:defRPr>
            </a:lvl5pPr>
            <a:lvl6pPr marL="474777" eaLnBrk="0" fontAlgn="base" hangingPunct="0">
              <a:spcBef>
                <a:spcPct val="0"/>
              </a:spcBef>
              <a:spcAft>
                <a:spcPct val="0"/>
              </a:spcAft>
              <a:defRPr sz="3100">
                <a:solidFill>
                  <a:schemeClr val="tx1"/>
                </a:solidFill>
                <a:latin typeface="Arial" charset="0"/>
                <a:cs typeface="Arial" charset="0"/>
              </a:defRPr>
            </a:lvl6pPr>
            <a:lvl7pPr marL="949554" eaLnBrk="0" fontAlgn="base" hangingPunct="0">
              <a:spcBef>
                <a:spcPct val="0"/>
              </a:spcBef>
              <a:spcAft>
                <a:spcPct val="0"/>
              </a:spcAft>
              <a:defRPr sz="3100">
                <a:solidFill>
                  <a:schemeClr val="tx1"/>
                </a:solidFill>
                <a:latin typeface="Arial" charset="0"/>
                <a:cs typeface="Arial" charset="0"/>
              </a:defRPr>
            </a:lvl7pPr>
            <a:lvl8pPr marL="1424331" eaLnBrk="0" fontAlgn="base" hangingPunct="0">
              <a:spcBef>
                <a:spcPct val="0"/>
              </a:spcBef>
              <a:spcAft>
                <a:spcPct val="0"/>
              </a:spcAft>
              <a:defRPr sz="3100">
                <a:solidFill>
                  <a:schemeClr val="tx1"/>
                </a:solidFill>
                <a:latin typeface="Arial" charset="0"/>
                <a:cs typeface="Arial" charset="0"/>
              </a:defRPr>
            </a:lvl8pPr>
            <a:lvl9pPr marL="1899108" eaLnBrk="0" fontAlgn="base" hangingPunct="0">
              <a:spcBef>
                <a:spcPct val="0"/>
              </a:spcBef>
              <a:spcAft>
                <a:spcPct val="0"/>
              </a:spcAft>
              <a:defRPr sz="3100">
                <a:solidFill>
                  <a:schemeClr val="tx1"/>
                </a:solidFill>
                <a:latin typeface="Arial" charset="0"/>
                <a:cs typeface="Arial" charset="0"/>
              </a:defRPr>
            </a:lvl9pPr>
          </a:lstStyle>
          <a:p>
            <a:pPr eaLnBrk="1" hangingPunct="1"/>
            <a:fld id="{B6B6D5B8-D11B-49E2-A43C-FB55A673827B}" type="slidenum">
              <a:rPr lang="en-AU" altLang="fr-FR" sz="1200"/>
              <a:pPr eaLnBrk="1" hangingPunct="1"/>
              <a:t>1</a:t>
            </a:fld>
            <a:endParaRPr lang="en-AU" altLang="fr-FR" sz="1200"/>
          </a:p>
        </p:txBody>
      </p:sp>
    </p:spTree>
    <p:extLst>
      <p:ext uri="{BB962C8B-B14F-4D97-AF65-F5344CB8AC3E}">
        <p14:creationId xmlns:p14="http://schemas.microsoft.com/office/powerpoint/2010/main" val="3705780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6859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0.png"/><Relationship Id="rId3" Type="http://schemas.openxmlformats.org/officeDocument/2006/relationships/image" Target="../media/image1.gif"/><Relationship Id="rId7" Type="http://schemas.openxmlformats.org/officeDocument/2006/relationships/image" Target="../media/image5.png"/><Relationship Id="rId12" Type="http://schemas.openxmlformats.org/officeDocument/2006/relationships/hyperlink" Target="http://www.google.ca/url?sa=i&amp;rct=j&amp;q=&amp;esrc=s&amp;frm=1&amp;source=images&amp;cd=&amp;cad=rja&amp;uact=8&amp;ved=0CAcQjRw&amp;url=http://www.tripit.com/blog/2014/09/travel-twitter-accounts-to-follow.html&amp;ei=JB52VK_FCsrSoATJ8YLYAg&amp;bvm=bv.80642063,d.cWc&amp;psig=AFQjCNGbNDpQtnbhBAYplIa4frc_XRmvvA&amp;ust=1417113499731077" TargetMode="External"/><Relationship Id="rId2" Type="http://schemas.openxmlformats.org/officeDocument/2006/relationships/theme" Target="../theme/theme1.xml"/><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gif"/><Relationship Id="rId5" Type="http://schemas.openxmlformats.org/officeDocument/2006/relationships/image" Target="../media/image3.jpeg"/><Relationship Id="rId15" Type="http://schemas.openxmlformats.org/officeDocument/2006/relationships/image" Target="../media/image12.png"/><Relationship Id="rId10" Type="http://schemas.openxmlformats.org/officeDocument/2006/relationships/image" Target="../media/image8.tiff"/><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1"/>
          <p:cNvSpPr/>
          <p:nvPr userDrawn="1"/>
        </p:nvSpPr>
        <p:spPr bwMode="auto">
          <a:xfrm>
            <a:off x="7883781" y="-431928"/>
            <a:ext cx="43322624" cy="5228777"/>
          </a:xfrm>
          <a:prstGeom prst="snip2DiagRect">
            <a:avLst>
              <a:gd name="adj1" fmla="val 0"/>
              <a:gd name="adj2" fmla="val 3824"/>
            </a:avLst>
          </a:prstGeom>
          <a:solidFill>
            <a:schemeClr val="accent6"/>
          </a:solidFill>
          <a:ln w="9525" cap="flat" cmpd="sng" algn="ctr">
            <a:noFill/>
            <a:prstDash val="solid"/>
            <a:round/>
            <a:headEnd type="none" w="med" len="med"/>
            <a:tailEnd type="none" w="med" len="med"/>
          </a:ln>
          <a:effectLst/>
        </p:spPr>
        <p:txBody>
          <a:bodyPr vert="horz" wrap="none" lIns="104041" tIns="52016" rIns="104041" bIns="52016" numCol="1" rtlCol="0" anchor="ctr" anchorCtr="0" compatLnSpc="1">
            <a:prstTxWarp prst="textNoShape">
              <a:avLst/>
            </a:prstTxWarp>
          </a:bodyPr>
          <a:lstStyle/>
          <a:p>
            <a:pPr marL="0" marR="0" indent="0" algn="ctr" defTabSz="3032699" rtl="0" eaLnBrk="1" fontAlgn="base" latinLnBrk="0" hangingPunct="1">
              <a:lnSpc>
                <a:spcPct val="100000"/>
              </a:lnSpc>
              <a:spcBef>
                <a:spcPct val="0"/>
              </a:spcBef>
              <a:spcAft>
                <a:spcPct val="0"/>
              </a:spcAft>
              <a:buClrTx/>
              <a:buSzTx/>
              <a:buFontTx/>
              <a:buNone/>
              <a:tabLst/>
            </a:pPr>
            <a:endParaRPr kumimoji="0" lang="fr-CA" sz="5917" b="0" i="0" u="none" strike="noStrike" cap="none" normalizeH="0" baseline="0" smtClean="0">
              <a:ln>
                <a:noFill/>
              </a:ln>
              <a:solidFill>
                <a:schemeClr val="tx1"/>
              </a:solidFill>
              <a:effectLst/>
              <a:latin typeface="Arial" charset="0"/>
            </a:endParaRPr>
          </a:p>
        </p:txBody>
      </p:sp>
      <p:sp>
        <p:nvSpPr>
          <p:cNvPr id="21" name="Rectangle 13"/>
          <p:cNvSpPr/>
          <p:nvPr userDrawn="1"/>
        </p:nvSpPr>
        <p:spPr bwMode="auto">
          <a:xfrm>
            <a:off x="-72792" y="-451017"/>
            <a:ext cx="9509632" cy="4871656"/>
          </a:xfrm>
          <a:prstGeom prst="snip2DiagRect">
            <a:avLst/>
          </a:prstGeom>
          <a:solidFill>
            <a:schemeClr val="accent2"/>
          </a:solidFill>
          <a:ln w="9525" cap="flat" cmpd="sng" algn="ctr">
            <a:noFill/>
            <a:prstDash val="solid"/>
            <a:round/>
            <a:headEnd type="none" w="med" len="med"/>
            <a:tailEnd type="none" w="med" len="med"/>
          </a:ln>
          <a:effectLst/>
        </p:spPr>
        <p:txBody>
          <a:bodyPr vert="horz" wrap="none" lIns="104041" tIns="52016" rIns="104041" bIns="52016" numCol="1" rtlCol="0" anchor="ctr" anchorCtr="0" compatLnSpc="1">
            <a:prstTxWarp prst="textNoShape">
              <a:avLst/>
            </a:prstTxWarp>
          </a:bodyPr>
          <a:lstStyle/>
          <a:p>
            <a:pPr marL="0" marR="0" indent="0" algn="ctr" defTabSz="3032699" rtl="0" eaLnBrk="1" fontAlgn="base" latinLnBrk="0" hangingPunct="1">
              <a:lnSpc>
                <a:spcPct val="100000"/>
              </a:lnSpc>
              <a:spcBef>
                <a:spcPct val="0"/>
              </a:spcBef>
              <a:spcAft>
                <a:spcPct val="0"/>
              </a:spcAft>
              <a:buClrTx/>
              <a:buSzTx/>
              <a:buFontTx/>
              <a:buNone/>
              <a:tabLst/>
            </a:pPr>
            <a:endParaRPr kumimoji="0" lang="fr-CA" sz="5917" b="0" i="0" u="none" strike="noStrike" cap="none" normalizeH="0" baseline="0" smtClean="0">
              <a:ln>
                <a:noFill/>
              </a:ln>
              <a:solidFill>
                <a:schemeClr val="tx1"/>
              </a:solidFill>
              <a:effectLst/>
              <a:latin typeface="Arial" charset="0"/>
            </a:endParaRPr>
          </a:p>
        </p:txBody>
      </p:sp>
      <p:pic>
        <p:nvPicPr>
          <p:cNvPr id="22" name="Imag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680" y="1009715"/>
            <a:ext cx="8042146" cy="1743083"/>
          </a:xfrm>
          <a:prstGeom prst="rect">
            <a:avLst/>
          </a:prstGeom>
          <a:noFill/>
          <a:ln>
            <a:noFill/>
          </a:ln>
        </p:spPr>
      </p:pic>
      <p:cxnSp>
        <p:nvCxnSpPr>
          <p:cNvPr id="12" name="Straight Connector 11"/>
          <p:cNvCxnSpPr/>
          <p:nvPr userDrawn="1"/>
        </p:nvCxnSpPr>
        <p:spPr>
          <a:xfrm>
            <a:off x="854703" y="30855313"/>
            <a:ext cx="49491636" cy="0"/>
          </a:xfrm>
          <a:prstGeom prst="line">
            <a:avLst/>
          </a:prstGeom>
          <a:ln w="76200">
            <a:solidFill>
              <a:srgbClr val="CEDE3A"/>
            </a:solidFill>
          </a:ln>
        </p:spPr>
        <p:style>
          <a:lnRef idx="1">
            <a:schemeClr val="accent1"/>
          </a:lnRef>
          <a:fillRef idx="0">
            <a:schemeClr val="accent1"/>
          </a:fillRef>
          <a:effectRef idx="0">
            <a:schemeClr val="accent1"/>
          </a:effectRef>
          <a:fontRef idx="minor">
            <a:schemeClr val="tx1"/>
          </a:fontRef>
        </p:style>
      </p:cxnSp>
      <p:pic>
        <p:nvPicPr>
          <p:cNvPr id="24" name="Image 10"/>
          <p:cNvPicPr>
            <a:picLocks noChangeAspect="1"/>
          </p:cNvPicPr>
          <p:nvPr userDrawn="1"/>
        </p:nvPicPr>
        <p:blipFill>
          <a:blip r:embed="rId4"/>
          <a:srcRect b="9526"/>
          <a:stretch>
            <a:fillRect/>
          </a:stretch>
        </p:blipFill>
        <p:spPr bwMode="auto">
          <a:xfrm>
            <a:off x="19401213" y="31601699"/>
            <a:ext cx="4342756" cy="833679"/>
          </a:xfrm>
          <a:prstGeom prst="rect">
            <a:avLst/>
          </a:prstGeom>
          <a:noFill/>
          <a:ln w="9525">
            <a:noFill/>
            <a:miter lim="800000"/>
            <a:headEnd/>
            <a:tailEnd/>
          </a:ln>
        </p:spPr>
      </p:pic>
      <p:pic>
        <p:nvPicPr>
          <p:cNvPr id="25" name="Image 12"/>
          <p:cNvPicPr>
            <a:picLocks noChangeAspect="1"/>
          </p:cNvPicPr>
          <p:nvPr userDrawn="1"/>
        </p:nvPicPr>
        <p:blipFill>
          <a:blip r:embed="rId5"/>
          <a:srcRect/>
          <a:stretch>
            <a:fillRect/>
          </a:stretch>
        </p:blipFill>
        <p:spPr bwMode="auto">
          <a:xfrm>
            <a:off x="16017495" y="31565693"/>
            <a:ext cx="3031381" cy="869684"/>
          </a:xfrm>
          <a:prstGeom prst="rect">
            <a:avLst/>
          </a:prstGeom>
          <a:noFill/>
          <a:ln w="9525">
            <a:noFill/>
            <a:miter lim="800000"/>
            <a:headEnd/>
            <a:tailEnd/>
          </a:ln>
        </p:spPr>
      </p:pic>
      <p:pic>
        <p:nvPicPr>
          <p:cNvPr id="26" name="Image 13"/>
          <p:cNvPicPr>
            <a:picLocks noChangeAspect="1"/>
          </p:cNvPicPr>
          <p:nvPr userDrawn="1"/>
        </p:nvPicPr>
        <p:blipFill>
          <a:blip r:embed="rId6"/>
          <a:srcRect r="42426" b="25653"/>
          <a:stretch>
            <a:fillRect/>
          </a:stretch>
        </p:blipFill>
        <p:spPr bwMode="auto">
          <a:xfrm>
            <a:off x="38067296" y="31417762"/>
            <a:ext cx="3113301" cy="1017612"/>
          </a:xfrm>
          <a:prstGeom prst="rect">
            <a:avLst/>
          </a:prstGeom>
          <a:noFill/>
          <a:ln w="9525">
            <a:noFill/>
            <a:miter lim="800000"/>
            <a:headEnd/>
            <a:tailEnd/>
          </a:ln>
        </p:spPr>
      </p:pic>
      <p:pic>
        <p:nvPicPr>
          <p:cNvPr id="27" name="Image 14"/>
          <p:cNvPicPr>
            <a:picLocks noChangeAspect="1"/>
          </p:cNvPicPr>
          <p:nvPr userDrawn="1"/>
        </p:nvPicPr>
        <p:blipFill>
          <a:blip r:embed="rId7"/>
          <a:srcRect b="9219"/>
          <a:stretch>
            <a:fillRect/>
          </a:stretch>
        </p:blipFill>
        <p:spPr bwMode="auto">
          <a:xfrm>
            <a:off x="27315429" y="31571018"/>
            <a:ext cx="3007355" cy="864356"/>
          </a:xfrm>
          <a:prstGeom prst="rect">
            <a:avLst/>
          </a:prstGeom>
          <a:noFill/>
          <a:ln w="9525">
            <a:noFill/>
            <a:miter lim="800000"/>
            <a:headEnd/>
            <a:tailEnd/>
          </a:ln>
        </p:spPr>
      </p:pic>
      <p:pic>
        <p:nvPicPr>
          <p:cNvPr id="28" name="Image 16"/>
          <p:cNvPicPr>
            <a:picLocks noChangeAspect="1"/>
          </p:cNvPicPr>
          <p:nvPr userDrawn="1"/>
        </p:nvPicPr>
        <p:blipFill>
          <a:blip r:embed="rId8"/>
          <a:srcRect t="22846" b="25994"/>
          <a:stretch>
            <a:fillRect/>
          </a:stretch>
        </p:blipFill>
        <p:spPr bwMode="auto">
          <a:xfrm>
            <a:off x="24096306" y="31469781"/>
            <a:ext cx="2866782" cy="965593"/>
          </a:xfrm>
          <a:prstGeom prst="rect">
            <a:avLst/>
          </a:prstGeom>
          <a:noFill/>
          <a:ln w="9525">
            <a:noFill/>
            <a:miter lim="800000"/>
            <a:headEnd/>
            <a:tailEnd/>
          </a:ln>
        </p:spPr>
      </p:pic>
      <p:pic>
        <p:nvPicPr>
          <p:cNvPr id="29" name="Image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bwMode="auto">
          <a:xfrm>
            <a:off x="35868956" y="31113732"/>
            <a:ext cx="2171649" cy="1422889"/>
          </a:xfrm>
          <a:prstGeom prst="rect">
            <a:avLst/>
          </a:prstGeom>
          <a:noFill/>
          <a:ln w="9525">
            <a:noFill/>
            <a:miter lim="800000"/>
            <a:headEnd/>
            <a:tailEnd/>
          </a:ln>
        </p:spPr>
      </p:pic>
      <p:pic>
        <p:nvPicPr>
          <p:cNvPr id="30" name="Image 18"/>
          <p:cNvPicPr>
            <a:picLocks noChangeAspect="1"/>
          </p:cNvPicPr>
          <p:nvPr userDrawn="1"/>
        </p:nvPicPr>
        <p:blipFill>
          <a:blip r:embed="rId10"/>
          <a:srcRect/>
          <a:stretch>
            <a:fillRect/>
          </a:stretch>
        </p:blipFill>
        <p:spPr bwMode="auto">
          <a:xfrm>
            <a:off x="33660055" y="31147355"/>
            <a:ext cx="1463353" cy="1639144"/>
          </a:xfrm>
          <a:prstGeom prst="rect">
            <a:avLst/>
          </a:prstGeom>
          <a:noFill/>
          <a:ln w="9525">
            <a:noFill/>
            <a:miter lim="800000"/>
            <a:headEnd/>
            <a:tailEnd/>
          </a:ln>
        </p:spPr>
      </p:pic>
      <p:pic>
        <p:nvPicPr>
          <p:cNvPr id="31" name="Picture 30"/>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0846663" y="31469783"/>
            <a:ext cx="2059093" cy="1056640"/>
          </a:xfrm>
          <a:prstGeom prst="rect">
            <a:avLst/>
          </a:prstGeom>
          <a:noFill/>
        </p:spPr>
      </p:pic>
      <p:pic>
        <p:nvPicPr>
          <p:cNvPr id="6146" name="Picture 2" descr="https://encrypted-tbn0.gstatic.com/images?q=tbn:ANd9GcRDnu6nj0r7pPpqhuju7JpwdYys_OKkBq52_Z4NC-SSgz7pWjH7">
            <a:hlinkClick r:id="rId12"/>
          </p:cNvPr>
          <p:cNvPicPr>
            <a:picLocks noChangeAspect="1" noChangeArrowheads="1"/>
          </p:cNvPicPr>
          <p:nvPr userDrawn="1"/>
        </p:nvPicPr>
        <p:blipFill>
          <a:blip r:embed="rId13"/>
          <a:srcRect/>
          <a:stretch>
            <a:fillRect/>
          </a:stretch>
        </p:blipFill>
        <p:spPr bwMode="auto">
          <a:xfrm>
            <a:off x="45675833" y="31733583"/>
            <a:ext cx="1105826" cy="1184817"/>
          </a:xfrm>
          <a:prstGeom prst="rect">
            <a:avLst/>
          </a:prstGeom>
          <a:noFill/>
        </p:spPr>
      </p:pic>
      <p:sp>
        <p:nvSpPr>
          <p:cNvPr id="15" name="TextBox 14"/>
          <p:cNvSpPr txBox="1"/>
          <p:nvPr userDrawn="1"/>
        </p:nvSpPr>
        <p:spPr>
          <a:xfrm>
            <a:off x="46577049" y="32172032"/>
            <a:ext cx="3849965" cy="372410"/>
          </a:xfrm>
          <a:prstGeom prst="rect">
            <a:avLst/>
          </a:prstGeom>
          <a:noFill/>
        </p:spPr>
        <p:txBody>
          <a:bodyPr wrap="none" rtlCol="0">
            <a:spAutoFit/>
          </a:bodyPr>
          <a:lstStyle/>
          <a:p>
            <a:r>
              <a:rPr lang="en-CA" sz="1820" smtClean="0"/>
              <a:t>Follow</a:t>
            </a:r>
            <a:r>
              <a:rPr lang="en-CA" sz="1820" baseline="0" smtClean="0"/>
              <a:t> us on Twitter: IMPACT_PHC</a:t>
            </a:r>
            <a:endParaRPr lang="en-US" sz="1820"/>
          </a:p>
        </p:txBody>
      </p:sp>
      <p:pic>
        <p:nvPicPr>
          <p:cNvPr id="16" name="Picture 15"/>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366711" y="31802410"/>
            <a:ext cx="2375945" cy="984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78676" y="31538033"/>
            <a:ext cx="1821696" cy="1220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924292" y="31855214"/>
            <a:ext cx="2196642" cy="843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userDrawn="1"/>
        </p:nvSpPr>
        <p:spPr>
          <a:xfrm>
            <a:off x="778686" y="31118658"/>
            <a:ext cx="4723636" cy="337465"/>
          </a:xfrm>
          <a:prstGeom prst="rect">
            <a:avLst/>
          </a:prstGeom>
          <a:noFill/>
        </p:spPr>
        <p:txBody>
          <a:bodyPr wrap="square" rtlCol="0">
            <a:spAutoFit/>
          </a:bodyPr>
          <a:lstStyle/>
          <a:p>
            <a:r>
              <a:rPr lang="en-CA" sz="1593" smtClean="0"/>
              <a:t>Funding Agencies:</a:t>
            </a:r>
            <a:endParaRPr lang="en-US" sz="1593"/>
          </a:p>
        </p:txBody>
      </p:sp>
      <p:sp>
        <p:nvSpPr>
          <p:cNvPr id="23" name="Rectangle 22"/>
          <p:cNvSpPr/>
          <p:nvPr userDrawn="1"/>
        </p:nvSpPr>
        <p:spPr>
          <a:xfrm>
            <a:off x="8105256" y="31276005"/>
            <a:ext cx="4968552" cy="1384995"/>
          </a:xfrm>
          <a:prstGeom prst="rect">
            <a:avLst/>
          </a:prstGeom>
        </p:spPr>
        <p:txBody>
          <a:bodyPr wrap="square">
            <a:spAutoFit/>
          </a:bodyPr>
          <a:lstStyle/>
          <a:p>
            <a:r>
              <a:rPr lang="en-AU" sz="1400" dirty="0"/>
              <a:t> </a:t>
            </a:r>
            <a:r>
              <a:rPr lang="en-CA" sz="1400" dirty="0" smtClean="0"/>
              <a:t>The </a:t>
            </a:r>
            <a:r>
              <a:rPr lang="en-CA" sz="1400" dirty="0"/>
              <a:t>research reported in this program is a project of the APHCRI, which is supported by a grant from the Australian Government Department of Health. The information and opinions contained in it do not necessarily reflect the views or policy of the Australian Primary Health Care Research Institute or the Australian Government Department of Health.</a:t>
            </a:r>
            <a:endParaRPr lang="en-AU" sz="1400" dirty="0"/>
          </a:p>
        </p:txBody>
      </p:sp>
      <p:cxnSp>
        <p:nvCxnSpPr>
          <p:cNvPr id="32" name="Straight Connector 31"/>
          <p:cNvCxnSpPr/>
          <p:nvPr userDrawn="1"/>
        </p:nvCxnSpPr>
        <p:spPr>
          <a:xfrm flipV="1">
            <a:off x="14513968" y="31104863"/>
            <a:ext cx="0" cy="1584176"/>
          </a:xfrm>
          <a:prstGeom prst="line">
            <a:avLst/>
          </a:prstGeom>
          <a:ln w="76200">
            <a:solidFill>
              <a:srgbClr val="CEDE3A"/>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l" defTabSz="4914376" rtl="0" eaLnBrk="0" fontAlgn="base" hangingPunct="0">
        <a:spcBef>
          <a:spcPct val="0"/>
        </a:spcBef>
        <a:spcAft>
          <a:spcPct val="0"/>
        </a:spcAft>
        <a:defRPr sz="18319" kern="1200">
          <a:solidFill>
            <a:schemeClr val="bg1"/>
          </a:solidFill>
          <a:latin typeface="Arial" pitchFamily="34" charset="0"/>
          <a:ea typeface="Arial" charset="0"/>
          <a:cs typeface="Arial" pitchFamily="34" charset="0"/>
        </a:defRPr>
      </a:lvl1pPr>
      <a:lvl2pPr algn="l" defTabSz="4914376" rtl="0" eaLnBrk="0" fontAlgn="base" hangingPunct="0">
        <a:spcBef>
          <a:spcPct val="0"/>
        </a:spcBef>
        <a:spcAft>
          <a:spcPct val="0"/>
        </a:spcAft>
        <a:defRPr sz="18319">
          <a:solidFill>
            <a:schemeClr val="bg1"/>
          </a:solidFill>
          <a:latin typeface="Arial" charset="0"/>
          <a:ea typeface="Arial" charset="0"/>
          <a:cs typeface="Arial" charset="0"/>
        </a:defRPr>
      </a:lvl2pPr>
      <a:lvl3pPr algn="l" defTabSz="4914376" rtl="0" eaLnBrk="0" fontAlgn="base" hangingPunct="0">
        <a:spcBef>
          <a:spcPct val="0"/>
        </a:spcBef>
        <a:spcAft>
          <a:spcPct val="0"/>
        </a:spcAft>
        <a:defRPr sz="18319">
          <a:solidFill>
            <a:schemeClr val="bg1"/>
          </a:solidFill>
          <a:latin typeface="Arial" charset="0"/>
          <a:ea typeface="Arial" charset="0"/>
          <a:cs typeface="Arial" charset="0"/>
        </a:defRPr>
      </a:lvl3pPr>
      <a:lvl4pPr algn="l" defTabSz="4914376" rtl="0" eaLnBrk="0" fontAlgn="base" hangingPunct="0">
        <a:spcBef>
          <a:spcPct val="0"/>
        </a:spcBef>
        <a:spcAft>
          <a:spcPct val="0"/>
        </a:spcAft>
        <a:defRPr sz="18319">
          <a:solidFill>
            <a:schemeClr val="bg1"/>
          </a:solidFill>
          <a:latin typeface="Arial" charset="0"/>
          <a:ea typeface="Arial" charset="0"/>
          <a:cs typeface="Arial" charset="0"/>
        </a:defRPr>
      </a:lvl4pPr>
      <a:lvl5pPr algn="l" defTabSz="4914376" rtl="0" eaLnBrk="0" fontAlgn="base" hangingPunct="0">
        <a:spcBef>
          <a:spcPct val="0"/>
        </a:spcBef>
        <a:spcAft>
          <a:spcPct val="0"/>
        </a:spcAft>
        <a:defRPr sz="18319">
          <a:solidFill>
            <a:schemeClr val="bg1"/>
          </a:solidFill>
          <a:latin typeface="Arial" charset="0"/>
          <a:ea typeface="Arial" charset="0"/>
          <a:cs typeface="Arial" charset="0"/>
        </a:defRPr>
      </a:lvl5pPr>
      <a:lvl6pPr marL="1523509" algn="l" defTabSz="4914376" rtl="0" fontAlgn="base">
        <a:spcBef>
          <a:spcPct val="0"/>
        </a:spcBef>
        <a:spcAft>
          <a:spcPct val="0"/>
        </a:spcAft>
        <a:defRPr sz="18319">
          <a:solidFill>
            <a:schemeClr val="bg1"/>
          </a:solidFill>
          <a:latin typeface="Arial" charset="0"/>
          <a:cs typeface="Arial" charset="0"/>
        </a:defRPr>
      </a:lvl6pPr>
      <a:lvl7pPr marL="3047016" algn="l" defTabSz="4914376" rtl="0" fontAlgn="base">
        <a:spcBef>
          <a:spcPct val="0"/>
        </a:spcBef>
        <a:spcAft>
          <a:spcPct val="0"/>
        </a:spcAft>
        <a:defRPr sz="18319">
          <a:solidFill>
            <a:schemeClr val="bg1"/>
          </a:solidFill>
          <a:latin typeface="Arial" charset="0"/>
          <a:cs typeface="Arial" charset="0"/>
        </a:defRPr>
      </a:lvl7pPr>
      <a:lvl8pPr marL="4570533" algn="l" defTabSz="4914376" rtl="0" fontAlgn="base">
        <a:spcBef>
          <a:spcPct val="0"/>
        </a:spcBef>
        <a:spcAft>
          <a:spcPct val="0"/>
        </a:spcAft>
        <a:defRPr sz="18319">
          <a:solidFill>
            <a:schemeClr val="bg1"/>
          </a:solidFill>
          <a:latin typeface="Arial" charset="0"/>
          <a:cs typeface="Arial" charset="0"/>
        </a:defRPr>
      </a:lvl8pPr>
      <a:lvl9pPr marL="6094042" algn="l" defTabSz="4914376" rtl="0" fontAlgn="base">
        <a:spcBef>
          <a:spcPct val="0"/>
        </a:spcBef>
        <a:spcAft>
          <a:spcPct val="0"/>
        </a:spcAft>
        <a:defRPr sz="18319">
          <a:solidFill>
            <a:schemeClr val="bg1"/>
          </a:solidFill>
          <a:latin typeface="Arial" charset="0"/>
          <a:cs typeface="Arial" charset="0"/>
        </a:defRPr>
      </a:lvl9pPr>
    </p:titleStyle>
    <p:bodyStyle>
      <a:lvl1pPr marL="1840906" indent="-1840906" algn="l" defTabSz="4914376" rtl="0" eaLnBrk="0" fontAlgn="base" hangingPunct="0">
        <a:spcBef>
          <a:spcPct val="20000"/>
        </a:spcBef>
        <a:spcAft>
          <a:spcPct val="0"/>
        </a:spcAft>
        <a:buFont typeface="Arial" charset="0"/>
        <a:buChar char="•"/>
        <a:defRPr sz="17295" kern="1200">
          <a:solidFill>
            <a:schemeClr val="tx1"/>
          </a:solidFill>
          <a:latin typeface="+mn-lt"/>
          <a:ea typeface="ＭＳ Ｐゴシック" charset="-128"/>
          <a:cs typeface="ＭＳ Ｐゴシック" charset="-128"/>
        </a:defRPr>
      </a:lvl1pPr>
      <a:lvl2pPr marL="3988636" indent="-1534090" algn="l" defTabSz="4914376" rtl="0" eaLnBrk="0" fontAlgn="base" hangingPunct="0">
        <a:spcBef>
          <a:spcPct val="20000"/>
        </a:spcBef>
        <a:spcAft>
          <a:spcPct val="0"/>
        </a:spcAft>
        <a:buFont typeface="Arial" charset="0"/>
        <a:buChar char="–"/>
        <a:defRPr sz="15019" kern="1200">
          <a:solidFill>
            <a:schemeClr val="tx1"/>
          </a:solidFill>
          <a:latin typeface="+mn-lt"/>
          <a:ea typeface="ＭＳ Ｐゴシック" charset="-128"/>
          <a:cs typeface="+mn-cs"/>
        </a:defRPr>
      </a:lvl2pPr>
      <a:lvl3pPr marL="6141649" indent="-1227273" algn="l" defTabSz="4914376" rtl="0" eaLnBrk="0" fontAlgn="base" hangingPunct="0">
        <a:spcBef>
          <a:spcPct val="20000"/>
        </a:spcBef>
        <a:spcAft>
          <a:spcPct val="0"/>
        </a:spcAft>
        <a:buFont typeface="Arial" charset="0"/>
        <a:buChar char="•"/>
        <a:defRPr sz="12971" kern="1200">
          <a:solidFill>
            <a:schemeClr val="tx1"/>
          </a:solidFill>
          <a:latin typeface="+mn-lt"/>
          <a:ea typeface="ＭＳ Ｐゴシック" charset="-128"/>
          <a:cs typeface="+mn-cs"/>
        </a:defRPr>
      </a:lvl3pPr>
      <a:lvl4pPr marL="8601487" indent="-1227273" algn="l" defTabSz="4914376" rtl="0" eaLnBrk="0" fontAlgn="base" hangingPunct="0">
        <a:spcBef>
          <a:spcPct val="20000"/>
        </a:spcBef>
        <a:spcAft>
          <a:spcPct val="0"/>
        </a:spcAft>
        <a:buFont typeface="Arial" charset="0"/>
        <a:buChar char="–"/>
        <a:defRPr sz="10695" kern="1200">
          <a:solidFill>
            <a:schemeClr val="tx1"/>
          </a:solidFill>
          <a:latin typeface="+mn-lt"/>
          <a:ea typeface="ＭＳ Ｐゴシック" charset="-128"/>
          <a:cs typeface="+mn-cs"/>
        </a:defRPr>
      </a:lvl4pPr>
      <a:lvl5pPr marL="11056024" indent="-1227273" algn="l" defTabSz="4914376" rtl="0" eaLnBrk="0" fontAlgn="base" hangingPunct="0">
        <a:spcBef>
          <a:spcPct val="20000"/>
        </a:spcBef>
        <a:spcAft>
          <a:spcPct val="0"/>
        </a:spcAft>
        <a:buFont typeface="Arial" charset="0"/>
        <a:buChar char="»"/>
        <a:defRPr sz="10695" kern="1200">
          <a:solidFill>
            <a:schemeClr val="tx1"/>
          </a:solidFill>
          <a:latin typeface="+mn-lt"/>
          <a:ea typeface="ＭＳ Ｐゴシック" charset="-128"/>
          <a:cs typeface="+mn-cs"/>
        </a:defRPr>
      </a:lvl5pPr>
      <a:lvl6pPr marL="13517493" indent="-1228866" algn="l" defTabSz="4915456" rtl="0" eaLnBrk="1" latinLnBrk="0" hangingPunct="1">
        <a:spcBef>
          <a:spcPct val="20000"/>
        </a:spcBef>
        <a:buFont typeface="Arial" pitchFamily="34" charset="0"/>
        <a:buChar char="•"/>
        <a:defRPr sz="10695" kern="1200">
          <a:solidFill>
            <a:schemeClr val="tx1"/>
          </a:solidFill>
          <a:latin typeface="+mn-lt"/>
          <a:ea typeface="+mn-ea"/>
          <a:cs typeface="+mn-cs"/>
        </a:defRPr>
      </a:lvl6pPr>
      <a:lvl7pPr marL="15975217" indent="-1228866" algn="l" defTabSz="4915456" rtl="0" eaLnBrk="1" latinLnBrk="0" hangingPunct="1">
        <a:spcBef>
          <a:spcPct val="20000"/>
        </a:spcBef>
        <a:buFont typeface="Arial" pitchFamily="34" charset="0"/>
        <a:buChar char="•"/>
        <a:defRPr sz="10695" kern="1200">
          <a:solidFill>
            <a:schemeClr val="tx1"/>
          </a:solidFill>
          <a:latin typeface="+mn-lt"/>
          <a:ea typeface="+mn-ea"/>
          <a:cs typeface="+mn-cs"/>
        </a:defRPr>
      </a:lvl7pPr>
      <a:lvl8pPr marL="18432951" indent="-1228866" algn="l" defTabSz="4915456" rtl="0" eaLnBrk="1" latinLnBrk="0" hangingPunct="1">
        <a:spcBef>
          <a:spcPct val="20000"/>
        </a:spcBef>
        <a:buFont typeface="Arial" pitchFamily="34" charset="0"/>
        <a:buChar char="•"/>
        <a:defRPr sz="10695" kern="1200">
          <a:solidFill>
            <a:schemeClr val="tx1"/>
          </a:solidFill>
          <a:latin typeface="+mn-lt"/>
          <a:ea typeface="+mn-ea"/>
          <a:cs typeface="+mn-cs"/>
        </a:defRPr>
      </a:lvl8pPr>
      <a:lvl9pPr marL="20890674" indent="-1228866" algn="l" defTabSz="4915456" rtl="0" eaLnBrk="1" latinLnBrk="0" hangingPunct="1">
        <a:spcBef>
          <a:spcPct val="20000"/>
        </a:spcBef>
        <a:buFont typeface="Arial" pitchFamily="34" charset="0"/>
        <a:buChar char="•"/>
        <a:defRPr sz="10695" kern="1200">
          <a:solidFill>
            <a:schemeClr val="tx1"/>
          </a:solidFill>
          <a:latin typeface="+mn-lt"/>
          <a:ea typeface="+mn-ea"/>
          <a:cs typeface="+mn-cs"/>
        </a:defRPr>
      </a:lvl9pPr>
    </p:bodyStyle>
    <p:otherStyle>
      <a:defPPr>
        <a:defRPr lang="en-US"/>
      </a:defPPr>
      <a:lvl1pPr marL="0" algn="l" defTabSz="4915456" rtl="0" eaLnBrk="1" latinLnBrk="0" hangingPunct="1">
        <a:defRPr sz="9671" kern="1200">
          <a:solidFill>
            <a:schemeClr val="tx1"/>
          </a:solidFill>
          <a:latin typeface="+mn-lt"/>
          <a:ea typeface="+mn-ea"/>
          <a:cs typeface="+mn-cs"/>
        </a:defRPr>
      </a:lvl1pPr>
      <a:lvl2pPr marL="2457723" algn="l" defTabSz="4915456" rtl="0" eaLnBrk="1" latinLnBrk="0" hangingPunct="1">
        <a:defRPr sz="9671" kern="1200">
          <a:solidFill>
            <a:schemeClr val="tx1"/>
          </a:solidFill>
          <a:latin typeface="+mn-lt"/>
          <a:ea typeface="+mn-ea"/>
          <a:cs typeface="+mn-cs"/>
        </a:defRPr>
      </a:lvl2pPr>
      <a:lvl3pPr marL="4915456" algn="l" defTabSz="4915456" rtl="0" eaLnBrk="1" latinLnBrk="0" hangingPunct="1">
        <a:defRPr sz="9671" kern="1200">
          <a:solidFill>
            <a:schemeClr val="tx1"/>
          </a:solidFill>
          <a:latin typeface="+mn-lt"/>
          <a:ea typeface="+mn-ea"/>
          <a:cs typeface="+mn-cs"/>
        </a:defRPr>
      </a:lvl3pPr>
      <a:lvl4pPr marL="7373180" algn="l" defTabSz="4915456" rtl="0" eaLnBrk="1" latinLnBrk="0" hangingPunct="1">
        <a:defRPr sz="9671" kern="1200">
          <a:solidFill>
            <a:schemeClr val="tx1"/>
          </a:solidFill>
          <a:latin typeface="+mn-lt"/>
          <a:ea typeface="+mn-ea"/>
          <a:cs typeface="+mn-cs"/>
        </a:defRPr>
      </a:lvl4pPr>
      <a:lvl5pPr marL="9830904" algn="l" defTabSz="4915456" rtl="0" eaLnBrk="1" latinLnBrk="0" hangingPunct="1">
        <a:defRPr sz="9671" kern="1200">
          <a:solidFill>
            <a:schemeClr val="tx1"/>
          </a:solidFill>
          <a:latin typeface="+mn-lt"/>
          <a:ea typeface="+mn-ea"/>
          <a:cs typeface="+mn-cs"/>
        </a:defRPr>
      </a:lvl5pPr>
      <a:lvl6pPr marL="12288627" algn="l" defTabSz="4915456" rtl="0" eaLnBrk="1" latinLnBrk="0" hangingPunct="1">
        <a:defRPr sz="9671" kern="1200">
          <a:solidFill>
            <a:schemeClr val="tx1"/>
          </a:solidFill>
          <a:latin typeface="+mn-lt"/>
          <a:ea typeface="+mn-ea"/>
          <a:cs typeface="+mn-cs"/>
        </a:defRPr>
      </a:lvl6pPr>
      <a:lvl7pPr marL="14746360" algn="l" defTabSz="4915456" rtl="0" eaLnBrk="1" latinLnBrk="0" hangingPunct="1">
        <a:defRPr sz="9671" kern="1200">
          <a:solidFill>
            <a:schemeClr val="tx1"/>
          </a:solidFill>
          <a:latin typeface="+mn-lt"/>
          <a:ea typeface="+mn-ea"/>
          <a:cs typeface="+mn-cs"/>
        </a:defRPr>
      </a:lvl7pPr>
      <a:lvl8pPr marL="17204083" algn="l" defTabSz="4915456" rtl="0" eaLnBrk="1" latinLnBrk="0" hangingPunct="1">
        <a:defRPr sz="9671" kern="1200">
          <a:solidFill>
            <a:schemeClr val="tx1"/>
          </a:solidFill>
          <a:latin typeface="+mn-lt"/>
          <a:ea typeface="+mn-ea"/>
          <a:cs typeface="+mn-cs"/>
        </a:defRPr>
      </a:lvl8pPr>
      <a:lvl9pPr marL="19661808" algn="l" defTabSz="4915456" rtl="0" eaLnBrk="1" latinLnBrk="0" hangingPunct="1">
        <a:defRPr sz="96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415836" y="13146832"/>
            <a:ext cx="15910727" cy="4437230"/>
          </a:xfrm>
          <a:prstGeom prst="rect">
            <a:avLst/>
          </a:prstGeom>
          <a:solidFill>
            <a:srgbClr val="E9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CA" sz="3200" dirty="0" smtClean="0">
              <a:solidFill>
                <a:schemeClr val="tx1"/>
              </a:solidFill>
            </a:endParaRPr>
          </a:p>
          <a:p>
            <a:endParaRPr lang="en-CA" sz="3200" dirty="0" smtClean="0">
              <a:solidFill>
                <a:schemeClr val="tx1"/>
              </a:solidFill>
            </a:endParaRPr>
          </a:p>
          <a:p>
            <a:pPr algn="just"/>
            <a:endParaRPr lang="en-CA" sz="3200" dirty="0" smtClean="0">
              <a:solidFill>
                <a:schemeClr val="tx1"/>
              </a:solidFill>
            </a:endParaRPr>
          </a:p>
          <a:p>
            <a:pPr algn="just"/>
            <a:endParaRPr lang="en-CA" sz="3200" dirty="0" smtClean="0">
              <a:solidFill>
                <a:schemeClr val="tx1"/>
              </a:solidFill>
            </a:endParaRPr>
          </a:p>
          <a:p>
            <a:pPr algn="just"/>
            <a:endParaRPr lang="en-CA" sz="3200" dirty="0" smtClean="0">
              <a:solidFill>
                <a:schemeClr val="tx1"/>
              </a:solidFill>
            </a:endParaRPr>
          </a:p>
          <a:p>
            <a:pPr algn="just"/>
            <a:endParaRPr lang="en-CA" sz="3200" dirty="0" smtClean="0">
              <a:solidFill>
                <a:schemeClr val="tx1"/>
              </a:solidFill>
            </a:endParaRPr>
          </a:p>
          <a:p>
            <a:pPr algn="just"/>
            <a:endParaRPr lang="en-CA" sz="3200" dirty="0" smtClean="0">
              <a:solidFill>
                <a:schemeClr val="tx1"/>
              </a:solidFill>
            </a:endParaRPr>
          </a:p>
          <a:p>
            <a:pPr algn="just"/>
            <a:endParaRPr lang="en-CA" sz="3200" dirty="0" smtClean="0">
              <a:solidFill>
                <a:schemeClr val="tx1"/>
              </a:solidFill>
            </a:endParaRPr>
          </a:p>
          <a:p>
            <a:pPr algn="just"/>
            <a:endParaRPr lang="en-CA" sz="3200" dirty="0" smtClean="0">
              <a:solidFill>
                <a:schemeClr val="tx1"/>
              </a:solidFill>
              <a:latin typeface="Arial" pitchFamily="34" charset="0"/>
              <a:cs typeface="Arial" pitchFamily="34" charset="0"/>
            </a:endParaRPr>
          </a:p>
          <a:p>
            <a:pPr algn="just"/>
            <a:endParaRPr lang="en-CA" sz="3200" dirty="0" smtClean="0">
              <a:solidFill>
                <a:schemeClr val="tx1"/>
              </a:solidFill>
              <a:latin typeface="Arial" pitchFamily="34" charset="0"/>
              <a:cs typeface="Arial" pitchFamily="34" charset="0"/>
            </a:endParaRPr>
          </a:p>
          <a:p>
            <a:pPr algn="just"/>
            <a:endParaRPr lang="en-CA" sz="3200" dirty="0" smtClean="0">
              <a:solidFill>
                <a:schemeClr val="tx1"/>
              </a:solidFill>
              <a:latin typeface="Arial" pitchFamily="34" charset="0"/>
              <a:cs typeface="Arial" pitchFamily="34" charset="0"/>
            </a:endParaRPr>
          </a:p>
          <a:p>
            <a:pPr algn="just"/>
            <a:endParaRPr lang="en-CA" sz="3200" dirty="0" smtClean="0">
              <a:solidFill>
                <a:schemeClr val="tx1"/>
              </a:solidFill>
              <a:latin typeface="Arial" pitchFamily="34" charset="0"/>
              <a:cs typeface="Arial" pitchFamily="34" charset="0"/>
            </a:endParaRPr>
          </a:p>
          <a:p>
            <a:pPr algn="just"/>
            <a:endParaRPr lang="en-CA" sz="3200" dirty="0" smtClean="0">
              <a:solidFill>
                <a:schemeClr val="tx1"/>
              </a:solidFill>
              <a:latin typeface="Arial" pitchFamily="34" charset="0"/>
              <a:cs typeface="Arial" pitchFamily="34" charset="0"/>
            </a:endParaRPr>
          </a:p>
          <a:p>
            <a:pPr algn="just"/>
            <a:endParaRPr lang="en-CA" sz="3200" dirty="0" smtClean="0">
              <a:solidFill>
                <a:schemeClr val="tx1"/>
              </a:solidFill>
              <a:latin typeface="Arial" pitchFamily="34" charset="0"/>
              <a:cs typeface="Arial" pitchFamily="34" charset="0"/>
            </a:endParaRPr>
          </a:p>
          <a:p>
            <a:pPr algn="just"/>
            <a:endParaRPr lang="en-CA" sz="3200" dirty="0" smtClean="0">
              <a:solidFill>
                <a:schemeClr val="tx1"/>
              </a:solidFill>
              <a:latin typeface="Arial" pitchFamily="34" charset="0"/>
              <a:cs typeface="Arial" pitchFamily="34" charset="0"/>
            </a:endParaRPr>
          </a:p>
          <a:p>
            <a:pPr algn="just"/>
            <a:endParaRPr lang="en-CA" sz="3200" dirty="0" smtClean="0">
              <a:solidFill>
                <a:schemeClr val="tx1"/>
              </a:solidFill>
              <a:latin typeface="Arial" pitchFamily="34" charset="0"/>
              <a:cs typeface="Arial" pitchFamily="34" charset="0"/>
            </a:endParaRPr>
          </a:p>
          <a:p>
            <a:pPr algn="just"/>
            <a:endParaRPr lang="en-CA" sz="3200" dirty="0" smtClean="0">
              <a:solidFill>
                <a:schemeClr val="tx1"/>
              </a:solidFill>
              <a:latin typeface="Arial" pitchFamily="34" charset="0"/>
              <a:cs typeface="Arial" pitchFamily="34" charset="0"/>
            </a:endParaRPr>
          </a:p>
          <a:p>
            <a:pPr algn="just"/>
            <a:endParaRPr lang="en-CA" sz="3200" dirty="0" smtClean="0">
              <a:solidFill>
                <a:schemeClr val="tx1"/>
              </a:solidFill>
              <a:latin typeface="Arial" pitchFamily="34" charset="0"/>
              <a:cs typeface="Arial" pitchFamily="34" charset="0"/>
            </a:endParaRPr>
          </a:p>
          <a:p>
            <a:pPr algn="just"/>
            <a:endParaRPr lang="en-CA" sz="3200" dirty="0" smtClean="0">
              <a:solidFill>
                <a:schemeClr val="tx1"/>
              </a:solidFill>
              <a:latin typeface="Arial" pitchFamily="34" charset="0"/>
              <a:cs typeface="Arial" pitchFamily="34" charset="0"/>
            </a:endParaRPr>
          </a:p>
          <a:p>
            <a:pPr algn="just"/>
            <a:endParaRPr lang="en-CA" sz="3200" dirty="0" smtClean="0">
              <a:solidFill>
                <a:schemeClr val="tx1"/>
              </a:solidFill>
              <a:latin typeface="Arial" pitchFamily="34" charset="0"/>
              <a:cs typeface="Arial" pitchFamily="34" charset="0"/>
            </a:endParaRPr>
          </a:p>
          <a:p>
            <a:pPr algn="just"/>
            <a:endParaRPr lang="en-CA" sz="3200" dirty="0" smtClean="0">
              <a:solidFill>
                <a:schemeClr val="tx1"/>
              </a:solidFill>
              <a:latin typeface="Arial" pitchFamily="34" charset="0"/>
              <a:cs typeface="Arial" pitchFamily="34" charset="0"/>
            </a:endParaRPr>
          </a:p>
          <a:p>
            <a:pPr algn="just"/>
            <a:endParaRPr lang="en-CA" sz="3200" dirty="0" smtClean="0">
              <a:solidFill>
                <a:schemeClr val="tx1"/>
              </a:solidFill>
              <a:latin typeface="Arial" pitchFamily="34" charset="0"/>
              <a:cs typeface="Arial" pitchFamily="34" charset="0"/>
            </a:endParaRPr>
          </a:p>
          <a:p>
            <a:pPr algn="just"/>
            <a:endParaRPr lang="en-CA" sz="3200" dirty="0" smtClean="0">
              <a:solidFill>
                <a:schemeClr val="tx1"/>
              </a:solidFill>
              <a:latin typeface="Arial" pitchFamily="34" charset="0"/>
              <a:cs typeface="Arial" pitchFamily="34" charset="0"/>
            </a:endParaRPr>
          </a:p>
          <a:p>
            <a:pPr marL="1201819" indent="-1201819" algn="just">
              <a:buFont typeface="+mj-lt"/>
              <a:buAutoNum type="alphaLcParenR"/>
            </a:pPr>
            <a:endParaRPr lang="en-CA" sz="3200" dirty="0" smtClean="0">
              <a:solidFill>
                <a:schemeClr val="tx1"/>
              </a:solidFill>
              <a:latin typeface="Arial" pitchFamily="34" charset="0"/>
              <a:cs typeface="Arial" pitchFamily="34" charset="0"/>
            </a:endParaRPr>
          </a:p>
          <a:p>
            <a:pPr marL="1201819" indent="-1201819" algn="just">
              <a:buFont typeface="+mj-lt"/>
              <a:buAutoNum type="alphaLcParenR"/>
            </a:pPr>
            <a:endParaRPr lang="en-CA" sz="3200" dirty="0" smtClean="0">
              <a:solidFill>
                <a:schemeClr val="tx1"/>
              </a:solidFill>
              <a:latin typeface="Arial" pitchFamily="34" charset="0"/>
              <a:cs typeface="Arial" pitchFamily="34" charset="0"/>
            </a:endParaRPr>
          </a:p>
          <a:p>
            <a:pPr marL="1201819" indent="-1201819" algn="just">
              <a:buFont typeface="+mj-lt"/>
              <a:buAutoNum type="alphaLcParenR"/>
            </a:pPr>
            <a:endParaRPr lang="en-CA" sz="3200" dirty="0" smtClean="0">
              <a:solidFill>
                <a:schemeClr val="tx1"/>
              </a:solidFill>
              <a:latin typeface="Arial" pitchFamily="34" charset="0"/>
              <a:cs typeface="Arial" pitchFamily="34" charset="0"/>
            </a:endParaRPr>
          </a:p>
          <a:p>
            <a:pPr marL="180000" indent="-1201819"/>
            <a:endParaRPr lang="en-CA" sz="3200" dirty="0" smtClean="0">
              <a:solidFill>
                <a:schemeClr val="tx1"/>
              </a:solidFill>
              <a:latin typeface="Arial" pitchFamily="34" charset="0"/>
              <a:cs typeface="Arial" pitchFamily="34" charset="0"/>
            </a:endParaRPr>
          </a:p>
          <a:p>
            <a:pPr marL="1201819" indent="-1201819" algn="just">
              <a:buFont typeface="+mj-lt"/>
              <a:buAutoNum type="arabicPeriod"/>
            </a:pPr>
            <a:endParaRPr lang="en-CA" sz="3200" dirty="0" smtClean="0">
              <a:solidFill>
                <a:schemeClr val="tx1"/>
              </a:solidFill>
            </a:endParaRPr>
          </a:p>
          <a:p>
            <a:pPr marL="1201819" indent="-1201819" algn="just">
              <a:buFont typeface="+mj-lt"/>
              <a:buAutoNum type="arabicPeriod"/>
            </a:pPr>
            <a:endParaRPr lang="en-CA" sz="3200" dirty="0" smtClean="0">
              <a:solidFill>
                <a:schemeClr val="tx1"/>
              </a:solidFill>
            </a:endParaRPr>
          </a:p>
        </p:txBody>
      </p:sp>
      <p:sp>
        <p:nvSpPr>
          <p:cNvPr id="18" name="Rectangle 17"/>
          <p:cNvSpPr/>
          <p:nvPr/>
        </p:nvSpPr>
        <p:spPr>
          <a:xfrm>
            <a:off x="7817224" y="31269496"/>
            <a:ext cx="5760640" cy="1463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7" name="Rectangle 96"/>
          <p:cNvSpPr/>
          <p:nvPr/>
        </p:nvSpPr>
        <p:spPr>
          <a:xfrm>
            <a:off x="468105" y="6206515"/>
            <a:ext cx="15846594" cy="5458839"/>
          </a:xfrm>
          <a:prstGeom prst="rect">
            <a:avLst/>
          </a:prstGeom>
          <a:solidFill>
            <a:srgbClr val="E9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CA" sz="3200" dirty="0" smtClean="0">
              <a:solidFill>
                <a:schemeClr val="tx1"/>
              </a:solidFill>
            </a:endParaRPr>
          </a:p>
          <a:p>
            <a:endParaRPr lang="en-CA" sz="3200" dirty="0" smtClean="0">
              <a:solidFill>
                <a:schemeClr val="tx1"/>
              </a:solidFill>
            </a:endParaRPr>
          </a:p>
          <a:p>
            <a:pPr algn="just"/>
            <a:endParaRPr lang="en-CA" sz="3200" dirty="0" smtClean="0">
              <a:solidFill>
                <a:schemeClr val="tx1"/>
              </a:solidFill>
            </a:endParaRPr>
          </a:p>
          <a:p>
            <a:pPr algn="just"/>
            <a:endParaRPr lang="en-CA" sz="3200" dirty="0" smtClean="0">
              <a:solidFill>
                <a:schemeClr val="tx1"/>
              </a:solidFill>
            </a:endParaRPr>
          </a:p>
          <a:p>
            <a:pPr algn="just"/>
            <a:endParaRPr lang="en-CA" sz="3200" dirty="0" smtClean="0">
              <a:solidFill>
                <a:schemeClr val="tx1"/>
              </a:solidFill>
            </a:endParaRPr>
          </a:p>
          <a:p>
            <a:pPr algn="just"/>
            <a:endParaRPr lang="en-CA" sz="3200" dirty="0" smtClean="0">
              <a:solidFill>
                <a:schemeClr val="tx1"/>
              </a:solidFill>
            </a:endParaRPr>
          </a:p>
          <a:p>
            <a:pPr algn="just"/>
            <a:endParaRPr lang="en-CA" sz="3200" dirty="0" smtClean="0">
              <a:solidFill>
                <a:schemeClr val="tx1"/>
              </a:solidFill>
            </a:endParaRPr>
          </a:p>
          <a:p>
            <a:pPr algn="just"/>
            <a:endParaRPr lang="en-CA" sz="3200" dirty="0" smtClean="0">
              <a:solidFill>
                <a:schemeClr val="tx1"/>
              </a:solidFill>
            </a:endParaRPr>
          </a:p>
          <a:p>
            <a:pPr algn="just"/>
            <a:endParaRPr lang="en-CA" sz="3200" dirty="0" smtClean="0">
              <a:solidFill>
                <a:schemeClr val="tx1"/>
              </a:solidFill>
              <a:latin typeface="Arial" pitchFamily="34" charset="0"/>
              <a:cs typeface="Arial" pitchFamily="34" charset="0"/>
            </a:endParaRPr>
          </a:p>
          <a:p>
            <a:pPr algn="just"/>
            <a:endParaRPr lang="en-CA" sz="3200" dirty="0" smtClean="0">
              <a:solidFill>
                <a:schemeClr val="tx1"/>
              </a:solidFill>
              <a:latin typeface="Arial" pitchFamily="34" charset="0"/>
              <a:cs typeface="Arial" pitchFamily="34" charset="0"/>
            </a:endParaRPr>
          </a:p>
          <a:p>
            <a:pPr algn="just"/>
            <a:endParaRPr lang="en-CA" sz="3200" dirty="0" smtClean="0">
              <a:solidFill>
                <a:schemeClr val="tx1"/>
              </a:solidFill>
              <a:latin typeface="Arial" pitchFamily="34" charset="0"/>
              <a:cs typeface="Arial" pitchFamily="34" charset="0"/>
            </a:endParaRPr>
          </a:p>
          <a:p>
            <a:pPr algn="just"/>
            <a:endParaRPr lang="en-CA" sz="3200" dirty="0" smtClean="0">
              <a:solidFill>
                <a:schemeClr val="tx1"/>
              </a:solidFill>
              <a:latin typeface="Arial" pitchFamily="34" charset="0"/>
              <a:cs typeface="Arial" pitchFamily="34" charset="0"/>
            </a:endParaRPr>
          </a:p>
          <a:p>
            <a:pPr algn="just"/>
            <a:endParaRPr lang="en-CA" sz="3200" dirty="0" smtClean="0">
              <a:solidFill>
                <a:schemeClr val="tx1"/>
              </a:solidFill>
              <a:latin typeface="Arial" pitchFamily="34" charset="0"/>
              <a:cs typeface="Arial" pitchFamily="34" charset="0"/>
            </a:endParaRPr>
          </a:p>
          <a:p>
            <a:pPr algn="just"/>
            <a:endParaRPr lang="en-CA" sz="3200" dirty="0" smtClean="0">
              <a:solidFill>
                <a:schemeClr val="tx1"/>
              </a:solidFill>
              <a:latin typeface="Arial" pitchFamily="34" charset="0"/>
              <a:cs typeface="Arial" pitchFamily="34" charset="0"/>
            </a:endParaRPr>
          </a:p>
          <a:p>
            <a:pPr algn="just"/>
            <a:endParaRPr lang="en-CA" sz="3200" dirty="0" smtClean="0">
              <a:solidFill>
                <a:schemeClr val="tx1"/>
              </a:solidFill>
              <a:latin typeface="Arial" pitchFamily="34" charset="0"/>
              <a:cs typeface="Arial" pitchFamily="34" charset="0"/>
            </a:endParaRPr>
          </a:p>
          <a:p>
            <a:pPr algn="just"/>
            <a:endParaRPr lang="en-CA" sz="3200" dirty="0" smtClean="0">
              <a:solidFill>
                <a:schemeClr val="tx1"/>
              </a:solidFill>
              <a:latin typeface="Arial" pitchFamily="34" charset="0"/>
              <a:cs typeface="Arial" pitchFamily="34" charset="0"/>
            </a:endParaRPr>
          </a:p>
          <a:p>
            <a:pPr algn="just"/>
            <a:endParaRPr lang="en-CA" sz="3200" dirty="0" smtClean="0">
              <a:solidFill>
                <a:schemeClr val="tx1"/>
              </a:solidFill>
              <a:latin typeface="Arial" pitchFamily="34" charset="0"/>
              <a:cs typeface="Arial" pitchFamily="34" charset="0"/>
            </a:endParaRPr>
          </a:p>
          <a:p>
            <a:pPr algn="just"/>
            <a:endParaRPr lang="en-CA" sz="3200" dirty="0" smtClean="0">
              <a:solidFill>
                <a:schemeClr val="tx1"/>
              </a:solidFill>
              <a:latin typeface="Arial" pitchFamily="34" charset="0"/>
              <a:cs typeface="Arial" pitchFamily="34" charset="0"/>
            </a:endParaRPr>
          </a:p>
          <a:p>
            <a:pPr algn="just"/>
            <a:endParaRPr lang="en-CA" sz="3200" dirty="0" smtClean="0">
              <a:solidFill>
                <a:schemeClr val="tx1"/>
              </a:solidFill>
              <a:latin typeface="Arial" pitchFamily="34" charset="0"/>
              <a:cs typeface="Arial" pitchFamily="34" charset="0"/>
            </a:endParaRPr>
          </a:p>
          <a:p>
            <a:pPr algn="just"/>
            <a:endParaRPr lang="en-CA" sz="3200" dirty="0" smtClean="0">
              <a:solidFill>
                <a:schemeClr val="tx1"/>
              </a:solidFill>
              <a:latin typeface="Arial" pitchFamily="34" charset="0"/>
              <a:cs typeface="Arial" pitchFamily="34" charset="0"/>
            </a:endParaRPr>
          </a:p>
          <a:p>
            <a:pPr algn="just"/>
            <a:endParaRPr lang="en-CA" sz="3200" dirty="0" smtClean="0">
              <a:solidFill>
                <a:schemeClr val="tx1"/>
              </a:solidFill>
              <a:latin typeface="Arial" pitchFamily="34" charset="0"/>
              <a:cs typeface="Arial" pitchFamily="34" charset="0"/>
            </a:endParaRPr>
          </a:p>
          <a:p>
            <a:pPr algn="just"/>
            <a:endParaRPr lang="en-CA" sz="3200" dirty="0" smtClean="0">
              <a:solidFill>
                <a:schemeClr val="tx1"/>
              </a:solidFill>
              <a:latin typeface="Arial" pitchFamily="34" charset="0"/>
              <a:cs typeface="Arial" pitchFamily="34" charset="0"/>
            </a:endParaRPr>
          </a:p>
          <a:p>
            <a:pPr algn="just"/>
            <a:endParaRPr lang="en-CA" sz="3200" dirty="0" smtClean="0">
              <a:solidFill>
                <a:schemeClr val="tx1"/>
              </a:solidFill>
              <a:latin typeface="Arial" pitchFamily="34" charset="0"/>
              <a:cs typeface="Arial" pitchFamily="34" charset="0"/>
            </a:endParaRPr>
          </a:p>
          <a:p>
            <a:pPr marL="1201819" indent="-1201819" algn="just">
              <a:buFont typeface="+mj-lt"/>
              <a:buAutoNum type="alphaLcParenR"/>
            </a:pPr>
            <a:endParaRPr lang="en-CA" sz="3200" dirty="0" smtClean="0">
              <a:solidFill>
                <a:schemeClr val="tx1"/>
              </a:solidFill>
              <a:latin typeface="Arial" pitchFamily="34" charset="0"/>
              <a:cs typeface="Arial" pitchFamily="34" charset="0"/>
            </a:endParaRPr>
          </a:p>
          <a:p>
            <a:pPr marL="1201819" indent="-1201819" algn="just">
              <a:buFont typeface="+mj-lt"/>
              <a:buAutoNum type="alphaLcParenR"/>
            </a:pPr>
            <a:endParaRPr lang="en-CA" sz="3200" dirty="0" smtClean="0">
              <a:solidFill>
                <a:schemeClr val="tx1"/>
              </a:solidFill>
              <a:latin typeface="Arial" pitchFamily="34" charset="0"/>
              <a:cs typeface="Arial" pitchFamily="34" charset="0"/>
            </a:endParaRPr>
          </a:p>
          <a:p>
            <a:pPr marL="1201819" indent="-1201819" algn="just">
              <a:buFont typeface="+mj-lt"/>
              <a:buAutoNum type="alphaLcParenR"/>
            </a:pPr>
            <a:endParaRPr lang="en-CA" sz="3200" dirty="0" smtClean="0">
              <a:solidFill>
                <a:schemeClr val="tx1"/>
              </a:solidFill>
              <a:latin typeface="Arial" pitchFamily="34" charset="0"/>
              <a:cs typeface="Arial" pitchFamily="34" charset="0"/>
            </a:endParaRPr>
          </a:p>
          <a:p>
            <a:pPr marL="180000" indent="-1201819"/>
            <a:endParaRPr lang="en-CA" sz="3200" dirty="0" smtClean="0">
              <a:solidFill>
                <a:schemeClr val="tx1"/>
              </a:solidFill>
              <a:latin typeface="Arial" pitchFamily="34" charset="0"/>
              <a:cs typeface="Arial" pitchFamily="34" charset="0"/>
            </a:endParaRPr>
          </a:p>
          <a:p>
            <a:pPr marL="1201819" indent="-1201819" algn="just">
              <a:buFont typeface="+mj-lt"/>
              <a:buAutoNum type="arabicPeriod"/>
            </a:pPr>
            <a:endParaRPr lang="en-CA" sz="3200" dirty="0" smtClean="0">
              <a:solidFill>
                <a:schemeClr val="tx1"/>
              </a:solidFill>
            </a:endParaRPr>
          </a:p>
          <a:p>
            <a:pPr marL="1201819" indent="-1201819" algn="just">
              <a:buFont typeface="+mj-lt"/>
              <a:buAutoNum type="arabicPeriod"/>
            </a:pPr>
            <a:endParaRPr lang="en-CA" sz="3200" dirty="0" smtClean="0">
              <a:solidFill>
                <a:schemeClr val="tx1"/>
              </a:solidFill>
            </a:endParaRPr>
          </a:p>
        </p:txBody>
      </p:sp>
      <p:sp>
        <p:nvSpPr>
          <p:cNvPr id="44" name="TextBox 43"/>
          <p:cNvSpPr txBox="1"/>
          <p:nvPr/>
        </p:nvSpPr>
        <p:spPr>
          <a:xfrm>
            <a:off x="419140" y="6056157"/>
            <a:ext cx="15921155" cy="6417141"/>
          </a:xfrm>
          <a:prstGeom prst="rect">
            <a:avLst/>
          </a:prstGeom>
          <a:noFill/>
        </p:spPr>
        <p:txBody>
          <a:bodyPr wrap="square" rtlCol="0">
            <a:spAutoFit/>
          </a:bodyPr>
          <a:lstStyle/>
          <a:p>
            <a:pPr marL="457200" indent="-457200" algn="just">
              <a:spcBef>
                <a:spcPts val="0"/>
              </a:spcBef>
              <a:spcAft>
                <a:spcPts val="600"/>
              </a:spcAft>
              <a:buFont typeface="Wingdings" panose="05000000000000000000" pitchFamily="2" charset="2"/>
              <a:buChar char="§"/>
            </a:pPr>
            <a:r>
              <a:rPr lang="en-US" sz="3500" dirty="0"/>
              <a:t>C</a:t>
            </a:r>
            <a:r>
              <a:rPr lang="en-US" sz="3500" dirty="0" smtClean="0"/>
              <a:t>ommunity based health and social resources that can help individuals achieve their health goals are underutilized.</a:t>
            </a:r>
            <a:endParaRPr lang="en-US" sz="3500" dirty="0"/>
          </a:p>
          <a:p>
            <a:pPr marL="457200" indent="-457200" algn="just">
              <a:spcBef>
                <a:spcPts val="0"/>
              </a:spcBef>
              <a:spcAft>
                <a:spcPts val="600"/>
              </a:spcAft>
              <a:buFont typeface="Wingdings" panose="05000000000000000000" pitchFamily="2" charset="2"/>
              <a:buChar char="§"/>
            </a:pPr>
            <a:r>
              <a:rPr lang="en-US" sz="3500" dirty="0" smtClean="0"/>
              <a:t>Lack of provider and patient </a:t>
            </a:r>
            <a:r>
              <a:rPr lang="en-US" sz="3500" b="1" dirty="0" smtClean="0"/>
              <a:t>awareness </a:t>
            </a:r>
            <a:r>
              <a:rPr lang="en-US" sz="3500" dirty="0" smtClean="0"/>
              <a:t>of community resources (CR)</a:t>
            </a:r>
            <a:r>
              <a:rPr lang="en-US" sz="3500" dirty="0" smtClean="0">
                <a:solidFill>
                  <a:srgbClr val="FF0000"/>
                </a:solidFill>
              </a:rPr>
              <a:t>*</a:t>
            </a:r>
            <a:r>
              <a:rPr lang="en-US" sz="3500" dirty="0" smtClean="0"/>
              <a:t> and </a:t>
            </a:r>
            <a:r>
              <a:rPr lang="en-US" sz="3500" b="1" dirty="0" smtClean="0"/>
              <a:t>barriers in access </a:t>
            </a:r>
            <a:r>
              <a:rPr lang="en-US" sz="3500" dirty="0" smtClean="0"/>
              <a:t>contribute to low utilization.</a:t>
            </a:r>
          </a:p>
          <a:p>
            <a:pPr marL="457200" indent="-457200" algn="just">
              <a:spcBef>
                <a:spcPts val="0"/>
              </a:spcBef>
              <a:spcAft>
                <a:spcPts val="600"/>
              </a:spcAft>
              <a:buFont typeface="Wingdings" panose="05000000000000000000" pitchFamily="2" charset="2"/>
              <a:buChar char="§"/>
            </a:pPr>
            <a:r>
              <a:rPr lang="en-US" sz="3500" dirty="0" smtClean="0"/>
              <a:t>Very little is known about whether a </a:t>
            </a:r>
            <a:r>
              <a:rPr lang="en-US" sz="3500" b="1" dirty="0" smtClean="0"/>
              <a:t>Patient Navigator </a:t>
            </a:r>
            <a:r>
              <a:rPr lang="en-US" sz="3500" dirty="0"/>
              <a:t>program (where a person is tasked with helping connect patients to CR) </a:t>
            </a:r>
            <a:r>
              <a:rPr lang="en-US" sz="3500" b="1" dirty="0" smtClean="0"/>
              <a:t> integrated within primary care (PC) </a:t>
            </a:r>
            <a:r>
              <a:rPr lang="en-US" sz="3500" dirty="0" smtClean="0"/>
              <a:t>can help address the diverse access needs of the general population.</a:t>
            </a:r>
          </a:p>
          <a:p>
            <a:pPr marL="457200" indent="-457200" algn="just">
              <a:spcBef>
                <a:spcPts val="0"/>
              </a:spcBef>
              <a:spcAft>
                <a:spcPts val="600"/>
              </a:spcAft>
              <a:buFont typeface="Wingdings" panose="05000000000000000000" pitchFamily="2" charset="2"/>
              <a:buChar char="§"/>
            </a:pPr>
            <a:r>
              <a:rPr lang="en-US" sz="3500" dirty="0" smtClean="0"/>
              <a:t>Furthermore, </a:t>
            </a:r>
            <a:r>
              <a:rPr lang="en-US" sz="3500" dirty="0"/>
              <a:t>research on what helps or hinders the success of the implementation process is </a:t>
            </a:r>
            <a:r>
              <a:rPr lang="en-US" sz="3500" dirty="0" smtClean="0"/>
              <a:t>limited.</a:t>
            </a:r>
          </a:p>
          <a:p>
            <a:pPr marL="457200" indent="-457200" algn="just">
              <a:spcBef>
                <a:spcPts val="600"/>
              </a:spcBef>
              <a:spcAft>
                <a:spcPts val="600"/>
              </a:spcAft>
              <a:buFont typeface="Wingdings" panose="05000000000000000000" pitchFamily="2" charset="2"/>
              <a:buChar char="§"/>
            </a:pPr>
            <a:endParaRPr lang="en-US" sz="3600" dirty="0" smtClean="0"/>
          </a:p>
        </p:txBody>
      </p:sp>
      <p:sp>
        <p:nvSpPr>
          <p:cNvPr id="71" name="Snip Single Corner Rectangle 96"/>
          <p:cNvSpPr/>
          <p:nvPr/>
        </p:nvSpPr>
        <p:spPr>
          <a:xfrm>
            <a:off x="38951150" y="21052451"/>
            <a:ext cx="11955060" cy="6494085"/>
          </a:xfrm>
          <a:prstGeom prst="rect">
            <a:avLst/>
          </a:prstGeom>
          <a:solidFill>
            <a:srgbClr val="E9F8FB"/>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marL="936000" algn="just"/>
            <a:endParaRPr lang="en-CA" sz="3000" dirty="0" smtClean="0">
              <a:solidFill>
                <a:schemeClr val="tx1"/>
              </a:solidFill>
              <a:latin typeface="Arial" pitchFamily="34" charset="0"/>
              <a:cs typeface="Arial" pitchFamily="34" charset="0"/>
            </a:endParaRPr>
          </a:p>
          <a:p>
            <a:pPr marL="36000" indent="-742950" algn="just">
              <a:buFont typeface="Arial" pitchFamily="34" charset="0"/>
              <a:buChar char="•"/>
            </a:pPr>
            <a:endParaRPr lang="en-CA" sz="3200" dirty="0" smtClean="0">
              <a:solidFill>
                <a:schemeClr val="tx1"/>
              </a:solidFill>
              <a:latin typeface="Arial" pitchFamily="34" charset="0"/>
              <a:cs typeface="Arial" pitchFamily="34" charset="0"/>
            </a:endParaRPr>
          </a:p>
          <a:p>
            <a:pPr marL="36000" indent="-742950" algn="just">
              <a:buFont typeface="Arial" pitchFamily="34" charset="0"/>
              <a:buChar char="•"/>
            </a:pPr>
            <a:endParaRPr lang="en-CA" sz="3200" dirty="0" smtClean="0">
              <a:solidFill>
                <a:schemeClr val="tx1"/>
              </a:solidFill>
              <a:latin typeface="Arial" pitchFamily="34" charset="0"/>
              <a:cs typeface="Arial" pitchFamily="34" charset="0"/>
            </a:endParaRPr>
          </a:p>
          <a:p>
            <a:pPr marL="742950" indent="-742950" algn="just">
              <a:buFont typeface="Arial" pitchFamily="34" charset="0"/>
              <a:buChar char="•"/>
            </a:pPr>
            <a:endParaRPr lang="en-CA" sz="3200" dirty="0" smtClean="0">
              <a:solidFill>
                <a:schemeClr val="tx1"/>
              </a:solidFill>
              <a:latin typeface="Arial" pitchFamily="34" charset="0"/>
              <a:cs typeface="Arial" pitchFamily="34" charset="0"/>
            </a:endParaRPr>
          </a:p>
          <a:p>
            <a:pPr marL="742950" indent="-742950" algn="just">
              <a:buFont typeface="Arial" pitchFamily="34" charset="0"/>
              <a:buChar char="•"/>
            </a:pPr>
            <a:endParaRPr lang="en-CA" sz="3200" dirty="0" smtClean="0">
              <a:solidFill>
                <a:schemeClr val="tx1"/>
              </a:solidFill>
              <a:latin typeface="Arial" pitchFamily="34" charset="0"/>
              <a:cs typeface="Arial" pitchFamily="34" charset="0"/>
            </a:endParaRPr>
          </a:p>
          <a:p>
            <a:pPr marL="742950" indent="-742950" algn="just">
              <a:buFont typeface="Arial" pitchFamily="34" charset="0"/>
              <a:buChar char="•"/>
            </a:pPr>
            <a:endParaRPr lang="en-CA" sz="3200" dirty="0" smtClean="0">
              <a:solidFill>
                <a:schemeClr val="tx1"/>
              </a:solidFill>
              <a:latin typeface="Arial" pitchFamily="34" charset="0"/>
              <a:cs typeface="Arial" pitchFamily="34" charset="0"/>
            </a:endParaRPr>
          </a:p>
        </p:txBody>
      </p:sp>
      <p:sp>
        <p:nvSpPr>
          <p:cNvPr id="5168" name="Rectangle 2"/>
          <p:cNvSpPr>
            <a:spLocks noChangeArrowheads="1"/>
          </p:cNvSpPr>
          <p:nvPr/>
        </p:nvSpPr>
        <p:spPr bwMode="auto">
          <a:xfrm>
            <a:off x="8463006" y="202779"/>
            <a:ext cx="39531188"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1560513" eaLnBrk="0" hangingPunct="0">
              <a:defRPr sz="2900">
                <a:solidFill>
                  <a:schemeClr val="tx1"/>
                </a:solidFill>
                <a:latin typeface="Arial" charset="0"/>
                <a:cs typeface="Arial" charset="0"/>
              </a:defRPr>
            </a:lvl1pPr>
            <a:lvl2pPr marL="37931725" indent="-37474525" defTabSz="1560513" eaLnBrk="0" hangingPunct="0">
              <a:defRPr sz="2900">
                <a:solidFill>
                  <a:schemeClr val="tx1"/>
                </a:solidFill>
                <a:latin typeface="Arial" charset="0"/>
                <a:cs typeface="Arial" charset="0"/>
              </a:defRPr>
            </a:lvl2pPr>
            <a:lvl3pPr eaLnBrk="0" hangingPunct="0">
              <a:defRPr sz="2900">
                <a:solidFill>
                  <a:schemeClr val="tx1"/>
                </a:solidFill>
                <a:latin typeface="Arial" charset="0"/>
                <a:cs typeface="Arial" charset="0"/>
              </a:defRPr>
            </a:lvl3pPr>
            <a:lvl4pPr eaLnBrk="0" hangingPunct="0">
              <a:defRPr sz="2900">
                <a:solidFill>
                  <a:schemeClr val="tx1"/>
                </a:solidFill>
                <a:latin typeface="Arial" charset="0"/>
                <a:cs typeface="Arial" charset="0"/>
              </a:defRPr>
            </a:lvl4pPr>
            <a:lvl5pPr eaLnBrk="0" hangingPunct="0">
              <a:defRPr sz="2900">
                <a:solidFill>
                  <a:schemeClr val="tx1"/>
                </a:solidFill>
                <a:latin typeface="Arial" charset="0"/>
                <a:cs typeface="Arial" charset="0"/>
              </a:defRPr>
            </a:lvl5pPr>
            <a:lvl6pPr marL="457200" eaLnBrk="0" fontAlgn="base" hangingPunct="0">
              <a:spcBef>
                <a:spcPct val="0"/>
              </a:spcBef>
              <a:spcAft>
                <a:spcPct val="0"/>
              </a:spcAft>
              <a:defRPr sz="2900">
                <a:solidFill>
                  <a:schemeClr val="tx1"/>
                </a:solidFill>
                <a:latin typeface="Arial" charset="0"/>
                <a:cs typeface="Arial" charset="0"/>
              </a:defRPr>
            </a:lvl6pPr>
            <a:lvl7pPr marL="914400" eaLnBrk="0" fontAlgn="base" hangingPunct="0">
              <a:spcBef>
                <a:spcPct val="0"/>
              </a:spcBef>
              <a:spcAft>
                <a:spcPct val="0"/>
              </a:spcAft>
              <a:defRPr sz="2900">
                <a:solidFill>
                  <a:schemeClr val="tx1"/>
                </a:solidFill>
                <a:latin typeface="Arial" charset="0"/>
                <a:cs typeface="Arial" charset="0"/>
              </a:defRPr>
            </a:lvl7pPr>
            <a:lvl8pPr marL="1371600" eaLnBrk="0" fontAlgn="base" hangingPunct="0">
              <a:spcBef>
                <a:spcPct val="0"/>
              </a:spcBef>
              <a:spcAft>
                <a:spcPct val="0"/>
              </a:spcAft>
              <a:defRPr sz="2900">
                <a:solidFill>
                  <a:schemeClr val="tx1"/>
                </a:solidFill>
                <a:latin typeface="Arial" charset="0"/>
                <a:cs typeface="Arial" charset="0"/>
              </a:defRPr>
            </a:lvl8pPr>
            <a:lvl9pPr marL="1828800" eaLnBrk="0" fontAlgn="base" hangingPunct="0">
              <a:spcBef>
                <a:spcPct val="0"/>
              </a:spcBef>
              <a:spcAft>
                <a:spcPct val="0"/>
              </a:spcAft>
              <a:defRPr sz="2900">
                <a:solidFill>
                  <a:schemeClr val="tx1"/>
                </a:solidFill>
                <a:latin typeface="Arial" charset="0"/>
                <a:cs typeface="Arial" charset="0"/>
              </a:defRPr>
            </a:lvl9pPr>
          </a:lstStyle>
          <a:p>
            <a:pPr algn="ctr"/>
            <a:r>
              <a:rPr lang="en-US" sz="8800" b="1" dirty="0">
                <a:latin typeface="Arial Narrow" panose="020B0606020202030204" pitchFamily="34" charset="0"/>
              </a:rPr>
              <a:t> </a:t>
            </a:r>
            <a:r>
              <a:rPr lang="en-US" sz="8800" b="1" dirty="0"/>
              <a:t>Evaluating the Introduction of a Patient Navigator in Primary Care Practices: A Mixed Methods Approach</a:t>
            </a:r>
            <a:endParaRPr lang="en-US" sz="8800" dirty="0"/>
          </a:p>
          <a:p>
            <a:pPr algn="ctr"/>
            <a:r>
              <a:rPr lang="en-US" sz="4800" b="1" smtClean="0">
                <a:latin typeface="Arial Narrow" panose="020B0606020202030204" pitchFamily="34" charset="0"/>
              </a:rPr>
              <a:t>Perna A</a:t>
            </a:r>
            <a:r>
              <a:rPr lang="en-AU" altLang="fr-FR" sz="4800" b="1" baseline="30000" smtClean="0">
                <a:latin typeface="Arial Narrow" panose="020B0606020202030204" pitchFamily="34" charset="0"/>
              </a:rPr>
              <a:t>1</a:t>
            </a:r>
            <a:r>
              <a:rPr lang="en-US" sz="4800" b="1" dirty="0" smtClean="0">
                <a:latin typeface="Arial Narrow" panose="020B0606020202030204" pitchFamily="34" charset="0"/>
              </a:rPr>
              <a:t>,  Chiocchio F</a:t>
            </a:r>
            <a:r>
              <a:rPr lang="en-AU" altLang="fr-FR" sz="4800" b="1" baseline="30000" dirty="0">
                <a:latin typeface="Arial Narrow" panose="020B0606020202030204" pitchFamily="34" charset="0"/>
              </a:rPr>
              <a:t>2</a:t>
            </a:r>
            <a:r>
              <a:rPr lang="en-US" sz="4800" b="1" dirty="0" smtClean="0">
                <a:latin typeface="Arial Narrow" panose="020B0606020202030204" pitchFamily="34" charset="0"/>
              </a:rPr>
              <a:t> , Gauthier A P</a:t>
            </a:r>
            <a:r>
              <a:rPr lang="en-AU" altLang="fr-FR" sz="4800" b="1" baseline="30000" dirty="0" smtClean="0">
                <a:latin typeface="Arial Narrow" panose="020B0606020202030204" pitchFamily="34" charset="0"/>
              </a:rPr>
              <a:t>3</a:t>
            </a:r>
            <a:r>
              <a:rPr lang="en-US" sz="4800" b="1" dirty="0">
                <a:latin typeface="Arial Narrow" panose="020B0606020202030204" pitchFamily="34" charset="0"/>
              </a:rPr>
              <a:t>, Prud'homme D</a:t>
            </a:r>
            <a:r>
              <a:rPr lang="en-AU" altLang="fr-FR" sz="4800" b="1" baseline="30000" dirty="0" smtClean="0">
                <a:latin typeface="Arial Narrow" panose="020B0606020202030204" pitchFamily="34" charset="0"/>
              </a:rPr>
              <a:t>6</a:t>
            </a:r>
            <a:r>
              <a:rPr lang="en-US" sz="4800" b="1" dirty="0" smtClean="0">
                <a:latin typeface="Arial Narrow" panose="020B0606020202030204" pitchFamily="34" charset="0"/>
              </a:rPr>
              <a:t>, Lemonde M</a:t>
            </a:r>
            <a:r>
              <a:rPr lang="en-AU" sz="4800" b="1" baseline="30000" dirty="0">
                <a:latin typeface="Arial Narrow" panose="020B0606020202030204" pitchFamily="34" charset="0"/>
              </a:rPr>
              <a:t>5</a:t>
            </a:r>
            <a:r>
              <a:rPr lang="en-US" sz="4800" b="1" dirty="0" smtClean="0">
                <a:latin typeface="Arial Narrow" panose="020B0606020202030204" pitchFamily="34" charset="0"/>
              </a:rPr>
              <a:t>, </a:t>
            </a:r>
            <a:r>
              <a:rPr lang="en-US" sz="4800" b="1" dirty="0">
                <a:latin typeface="Arial Narrow" panose="020B0606020202030204" pitchFamily="34" charset="0"/>
              </a:rPr>
              <a:t>Presseau </a:t>
            </a:r>
            <a:r>
              <a:rPr lang="en-US" sz="4800" b="1" dirty="0" smtClean="0">
                <a:latin typeface="Arial Narrow" panose="020B0606020202030204" pitchFamily="34" charset="0"/>
              </a:rPr>
              <a:t>J</a:t>
            </a:r>
            <a:r>
              <a:rPr lang="en-AU" altLang="fr-FR" sz="4800" b="1" baseline="30000" dirty="0">
                <a:latin typeface="Arial Narrow" panose="020B0606020202030204" pitchFamily="34" charset="0"/>
              </a:rPr>
              <a:t> </a:t>
            </a:r>
            <a:r>
              <a:rPr lang="en-AU" altLang="fr-FR" sz="4800" b="1" baseline="30000" dirty="0" smtClean="0">
                <a:latin typeface="Arial Narrow" panose="020B0606020202030204" pitchFamily="34" charset="0"/>
              </a:rPr>
              <a:t>2,4</a:t>
            </a:r>
            <a:r>
              <a:rPr lang="en-US" sz="4800" b="1" dirty="0">
                <a:latin typeface="Arial Narrow" panose="020B0606020202030204" pitchFamily="34" charset="0"/>
              </a:rPr>
              <a:t>, </a:t>
            </a:r>
            <a:r>
              <a:rPr lang="en-US" sz="4800" b="1" dirty="0" smtClean="0">
                <a:latin typeface="Arial Narrow" panose="020B0606020202030204" pitchFamily="34" charset="0"/>
              </a:rPr>
              <a:t>Kendall C,</a:t>
            </a:r>
            <a:r>
              <a:rPr lang="en-US" sz="4800" b="1" baseline="30000" dirty="0" smtClean="0">
                <a:latin typeface="Arial Narrow" panose="020B0606020202030204" pitchFamily="34" charset="0"/>
              </a:rPr>
              <a:t>1,2</a:t>
            </a:r>
            <a:r>
              <a:rPr lang="en-US" sz="4800" b="1" dirty="0" smtClean="0">
                <a:latin typeface="Arial Narrow" panose="020B0606020202030204" pitchFamily="34" charset="0"/>
              </a:rPr>
              <a:t> Toal-Sullivan D</a:t>
            </a:r>
            <a:r>
              <a:rPr lang="en-AU" altLang="fr-FR" sz="4800" b="1" baseline="30000" dirty="0" smtClean="0">
                <a:latin typeface="Arial Narrow" panose="020B0606020202030204" pitchFamily="34" charset="0"/>
              </a:rPr>
              <a:t>1</a:t>
            </a:r>
            <a:r>
              <a:rPr lang="en-US" sz="4800" b="1" dirty="0" smtClean="0">
                <a:latin typeface="Arial Narrow" panose="020B0606020202030204" pitchFamily="34" charset="0"/>
              </a:rPr>
              <a:t>, Dahrouge </a:t>
            </a:r>
            <a:r>
              <a:rPr lang="en-US" sz="4800" b="1" dirty="0">
                <a:latin typeface="Arial Narrow" panose="020B0606020202030204" pitchFamily="34" charset="0"/>
              </a:rPr>
              <a:t>S</a:t>
            </a:r>
            <a:r>
              <a:rPr lang="en-AU" altLang="fr-FR" sz="4800" b="1" baseline="30000" dirty="0">
                <a:latin typeface="Arial Narrow" panose="020B0606020202030204" pitchFamily="34" charset="0"/>
              </a:rPr>
              <a:t>1 2</a:t>
            </a:r>
            <a:endParaRPr lang="en-US" sz="4800" b="1" dirty="0">
              <a:latin typeface="Arial Narrow" panose="020B0606020202030204" pitchFamily="34" charset="0"/>
            </a:endParaRPr>
          </a:p>
          <a:p>
            <a:pPr algn="ctr" eaLnBrk="1" hangingPunct="1"/>
            <a:r>
              <a:rPr lang="en-CA" altLang="fr-FR" sz="4000" baseline="30000" dirty="0" smtClean="0">
                <a:latin typeface="Arial Narrow" panose="020B0606020202030204" pitchFamily="34" charset="0"/>
              </a:rPr>
              <a:t>1</a:t>
            </a:r>
            <a:r>
              <a:rPr lang="en-US" altLang="fr-FR" sz="4000" dirty="0" smtClean="0">
                <a:latin typeface="Arial Narrow" panose="020B0606020202030204" pitchFamily="34" charset="0"/>
              </a:rPr>
              <a:t>Bruyère Research Institute, </a:t>
            </a:r>
            <a:r>
              <a:rPr lang="en-US" altLang="fr-FR" sz="4000" baseline="30000" dirty="0" smtClean="0">
                <a:latin typeface="Arial Narrow" panose="020B0606020202030204" pitchFamily="34" charset="0"/>
              </a:rPr>
              <a:t>2</a:t>
            </a:r>
            <a:r>
              <a:rPr lang="en-US" altLang="fr-FR" sz="4000" dirty="0" smtClean="0">
                <a:latin typeface="Arial Narrow" panose="020B0606020202030204" pitchFamily="34" charset="0"/>
              </a:rPr>
              <a:t>University of Ottawa, </a:t>
            </a:r>
            <a:r>
              <a:rPr lang="en-US" altLang="fr-FR" sz="4000" baseline="30000" dirty="0" smtClean="0">
                <a:latin typeface="Arial Narrow" panose="020B0606020202030204" pitchFamily="34" charset="0"/>
              </a:rPr>
              <a:t>3</a:t>
            </a:r>
            <a:r>
              <a:rPr lang="en-US" altLang="fr-FR" sz="4000" dirty="0" smtClean="0">
                <a:latin typeface="Arial Narrow" panose="020B0606020202030204" pitchFamily="34" charset="0"/>
              </a:rPr>
              <a:t>Laurentian University, </a:t>
            </a:r>
            <a:r>
              <a:rPr lang="en-CA" altLang="fr-FR" sz="4000" baseline="30000" dirty="0" smtClean="0">
                <a:latin typeface="Arial Narrow" panose="020B0606020202030204" pitchFamily="34" charset="0"/>
              </a:rPr>
              <a:t>4</a:t>
            </a:r>
            <a:r>
              <a:rPr lang="en-CA" altLang="fr-FR" sz="4000" dirty="0" smtClean="0">
                <a:latin typeface="Arial Narrow" panose="020B0606020202030204" pitchFamily="34" charset="0"/>
              </a:rPr>
              <a:t>Ottawa Hospital Research Institute,</a:t>
            </a:r>
            <a:r>
              <a:rPr lang="en-US" altLang="fr-FR" sz="4000" baseline="30000" dirty="0">
                <a:latin typeface="Arial Narrow" panose="020B0606020202030204" pitchFamily="34" charset="0"/>
              </a:rPr>
              <a:t> </a:t>
            </a:r>
            <a:r>
              <a:rPr lang="en-CA" altLang="fr-FR" sz="4000" baseline="30000" dirty="0" smtClean="0">
                <a:latin typeface="Arial Narrow" panose="020B0606020202030204" pitchFamily="34" charset="0"/>
              </a:rPr>
              <a:t>5</a:t>
            </a:r>
            <a:r>
              <a:rPr lang="en-CA" altLang="fr-FR" sz="4000" dirty="0" smtClean="0">
                <a:latin typeface="Arial Narrow" panose="020B0606020202030204" pitchFamily="34" charset="0"/>
              </a:rPr>
              <a:t>University of Ontario Institute of Technology, </a:t>
            </a:r>
            <a:r>
              <a:rPr lang="en-CA" altLang="fr-FR" sz="4000" baseline="30000" dirty="0" smtClean="0">
                <a:latin typeface="Arial Narrow" panose="020B0606020202030204" pitchFamily="34" charset="0"/>
              </a:rPr>
              <a:t>6</a:t>
            </a:r>
            <a:r>
              <a:rPr lang="fr-CA" altLang="fr-FR" sz="4000" dirty="0" smtClean="0">
                <a:latin typeface="Arial Narrow" panose="020B0606020202030204" pitchFamily="34" charset="0"/>
              </a:rPr>
              <a:t>L'Institut de recherche de l’hôpital </a:t>
            </a:r>
            <a:r>
              <a:rPr lang="en-CA" altLang="fr-FR" sz="4000" dirty="0" smtClean="0">
                <a:latin typeface="Arial Narrow" panose="020B0606020202030204" pitchFamily="34" charset="0"/>
              </a:rPr>
              <a:t>Montfort</a:t>
            </a:r>
            <a:endParaRPr lang="en-AU" altLang="fr-FR" sz="4000" baseline="30000" dirty="0">
              <a:latin typeface="Arial Narrow" panose="020B0606020202030204" pitchFamily="34" charset="0"/>
            </a:endParaRPr>
          </a:p>
        </p:txBody>
      </p:sp>
      <p:sp>
        <p:nvSpPr>
          <p:cNvPr id="5" name="ZoneTexte 4"/>
          <p:cNvSpPr txBox="1"/>
          <p:nvPr/>
        </p:nvSpPr>
        <p:spPr>
          <a:xfrm>
            <a:off x="434922" y="4901127"/>
            <a:ext cx="15912960" cy="1155030"/>
          </a:xfrm>
          <a:prstGeom prst="snip2Diag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8900000" scaled="1"/>
            <a:tileRect/>
          </a:gradFill>
        </p:spPr>
        <p:txBody>
          <a:bodyPr wrap="square" rtlCol="0">
            <a:spAutoFit/>
          </a:bodyPr>
          <a:lstStyle/>
          <a:p>
            <a:r>
              <a:rPr lang="en-US" sz="5689" b="1" dirty="0" smtClean="0">
                <a:solidFill>
                  <a:schemeClr val="bg1"/>
                </a:solidFill>
              </a:rPr>
              <a:t>Background</a:t>
            </a:r>
            <a:endParaRPr lang="fr-CA" sz="5689" b="1" dirty="0">
              <a:solidFill>
                <a:schemeClr val="bg1"/>
              </a:solidFill>
            </a:endParaRPr>
          </a:p>
        </p:txBody>
      </p:sp>
      <p:sp>
        <p:nvSpPr>
          <p:cNvPr id="39" name="TextBox 68"/>
          <p:cNvSpPr txBox="1">
            <a:spLocks noChangeArrowheads="1"/>
          </p:cNvSpPr>
          <p:nvPr/>
        </p:nvSpPr>
        <p:spPr bwMode="auto">
          <a:xfrm>
            <a:off x="45396283" y="29598970"/>
            <a:ext cx="4383102" cy="1077113"/>
          </a:xfrm>
          <a:prstGeom prst="rect">
            <a:avLst/>
          </a:prstGeom>
          <a:ln w="57150">
            <a:solidFill>
              <a:schemeClr val="accent6"/>
            </a:solidFill>
          </a:ln>
        </p:spPr>
        <p:style>
          <a:lnRef idx="2">
            <a:schemeClr val="accent6"/>
          </a:lnRef>
          <a:fillRef idx="1">
            <a:schemeClr val="lt1"/>
          </a:fillRef>
          <a:effectRef idx="0">
            <a:schemeClr val="accent6"/>
          </a:effectRef>
          <a:fontRef idx="minor">
            <a:schemeClr val="dk1"/>
          </a:fontRef>
        </p:style>
        <p:txBody>
          <a:bodyPr wrap="square" lIns="304697" tIns="152348" rIns="304697" bIns="152348">
            <a:spAutoFit/>
          </a:bodyPr>
          <a:lstStyle>
            <a:lvl1pPr eaLnBrk="0" hangingPunct="0">
              <a:defRPr sz="2900">
                <a:solidFill>
                  <a:schemeClr val="tx1"/>
                </a:solidFill>
                <a:latin typeface="Arial" charset="0"/>
                <a:cs typeface="Arial" charset="0"/>
              </a:defRPr>
            </a:lvl1pPr>
            <a:lvl2pPr marL="37931725" indent="-37474525" eaLnBrk="0" hangingPunct="0">
              <a:defRPr sz="2900">
                <a:solidFill>
                  <a:schemeClr val="tx1"/>
                </a:solidFill>
                <a:latin typeface="Arial" charset="0"/>
                <a:cs typeface="Arial" charset="0"/>
              </a:defRPr>
            </a:lvl2pPr>
            <a:lvl3pPr eaLnBrk="0" hangingPunct="0">
              <a:defRPr sz="2900">
                <a:solidFill>
                  <a:schemeClr val="tx1"/>
                </a:solidFill>
                <a:latin typeface="Arial" charset="0"/>
                <a:cs typeface="Arial" charset="0"/>
              </a:defRPr>
            </a:lvl3pPr>
            <a:lvl4pPr eaLnBrk="0" hangingPunct="0">
              <a:defRPr sz="2900">
                <a:solidFill>
                  <a:schemeClr val="tx1"/>
                </a:solidFill>
                <a:latin typeface="Arial" charset="0"/>
                <a:cs typeface="Arial" charset="0"/>
              </a:defRPr>
            </a:lvl4pPr>
            <a:lvl5pPr eaLnBrk="0" hangingPunct="0">
              <a:defRPr sz="2900">
                <a:solidFill>
                  <a:schemeClr val="tx1"/>
                </a:solidFill>
                <a:latin typeface="Arial" charset="0"/>
                <a:cs typeface="Arial" charset="0"/>
              </a:defRPr>
            </a:lvl5pPr>
            <a:lvl6pPr marL="457200" eaLnBrk="0" fontAlgn="base" hangingPunct="0">
              <a:spcBef>
                <a:spcPct val="0"/>
              </a:spcBef>
              <a:spcAft>
                <a:spcPct val="0"/>
              </a:spcAft>
              <a:defRPr sz="2900">
                <a:solidFill>
                  <a:schemeClr val="tx1"/>
                </a:solidFill>
                <a:latin typeface="Arial" charset="0"/>
                <a:cs typeface="Arial" charset="0"/>
              </a:defRPr>
            </a:lvl6pPr>
            <a:lvl7pPr marL="914400" eaLnBrk="0" fontAlgn="base" hangingPunct="0">
              <a:spcBef>
                <a:spcPct val="0"/>
              </a:spcBef>
              <a:spcAft>
                <a:spcPct val="0"/>
              </a:spcAft>
              <a:defRPr sz="2900">
                <a:solidFill>
                  <a:schemeClr val="tx1"/>
                </a:solidFill>
                <a:latin typeface="Arial" charset="0"/>
                <a:cs typeface="Arial" charset="0"/>
              </a:defRPr>
            </a:lvl7pPr>
            <a:lvl8pPr marL="1371600" eaLnBrk="0" fontAlgn="base" hangingPunct="0">
              <a:spcBef>
                <a:spcPct val="0"/>
              </a:spcBef>
              <a:spcAft>
                <a:spcPct val="0"/>
              </a:spcAft>
              <a:defRPr sz="2900">
                <a:solidFill>
                  <a:schemeClr val="tx1"/>
                </a:solidFill>
                <a:latin typeface="Arial" charset="0"/>
                <a:cs typeface="Arial" charset="0"/>
              </a:defRPr>
            </a:lvl8pPr>
            <a:lvl9pPr marL="1828800" eaLnBrk="0" fontAlgn="base" hangingPunct="0">
              <a:spcBef>
                <a:spcPct val="0"/>
              </a:spcBef>
              <a:spcAft>
                <a:spcPct val="0"/>
              </a:spcAft>
              <a:defRPr sz="2900">
                <a:solidFill>
                  <a:schemeClr val="tx1"/>
                </a:solidFill>
                <a:latin typeface="Arial" charset="0"/>
                <a:cs typeface="Arial" charset="0"/>
              </a:defRPr>
            </a:lvl9pPr>
          </a:lstStyle>
          <a:p>
            <a:pPr eaLnBrk="1" fontAlgn="t" hangingPunct="1"/>
            <a:r>
              <a:rPr lang="en-US" altLang="fr-FR" sz="2500" b="1" dirty="0" smtClean="0">
                <a:latin typeface="Arial" pitchFamily="34" charset="0"/>
                <a:cs typeface="Arial" pitchFamily="34" charset="0"/>
              </a:rPr>
              <a:t>Contact us:</a:t>
            </a:r>
          </a:p>
          <a:p>
            <a:pPr eaLnBrk="1" fontAlgn="t" hangingPunct="1"/>
            <a:r>
              <a:rPr lang="en-US" altLang="fr-FR" sz="2500" b="1" dirty="0" smtClean="0">
                <a:latin typeface="Arial" pitchFamily="34" charset="0"/>
                <a:cs typeface="Arial" pitchFamily="34" charset="0"/>
              </a:rPr>
              <a:t>aperna@bruyere.org</a:t>
            </a:r>
            <a:endParaRPr lang="en-AU" altLang="fr-FR" sz="2500" b="1" dirty="0">
              <a:latin typeface="Arial" pitchFamily="34" charset="0"/>
              <a:cs typeface="Arial" pitchFamily="34" charset="0"/>
            </a:endParaRPr>
          </a:p>
        </p:txBody>
      </p:sp>
      <p:sp>
        <p:nvSpPr>
          <p:cNvPr id="67" name="ZoneTexte 51"/>
          <p:cNvSpPr txBox="1"/>
          <p:nvPr/>
        </p:nvSpPr>
        <p:spPr>
          <a:xfrm>
            <a:off x="38951150" y="19678457"/>
            <a:ext cx="11955060" cy="1155030"/>
          </a:xfrm>
          <a:prstGeom prst="snip2Diag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8900000" scaled="1"/>
            <a:tileRect/>
          </a:gradFill>
        </p:spPr>
        <p:txBody>
          <a:bodyPr wrap="square" rtlCol="0">
            <a:spAutoFit/>
          </a:bodyPr>
          <a:lstStyle/>
          <a:p>
            <a:r>
              <a:rPr lang="en-CA" altLang="fr-FR" sz="5689" b="1" dirty="0" smtClean="0">
                <a:solidFill>
                  <a:schemeClr val="bg1"/>
                </a:solidFill>
                <a:latin typeface="+mj-lt"/>
              </a:rPr>
              <a:t>Discussion</a:t>
            </a:r>
            <a:endParaRPr lang="en-CA" sz="5689" b="1" dirty="0" smtClean="0">
              <a:solidFill>
                <a:schemeClr val="bg1"/>
              </a:solidFill>
            </a:endParaRPr>
          </a:p>
        </p:txBody>
      </p:sp>
      <p:pic>
        <p:nvPicPr>
          <p:cNvPr id="2057"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10153" t="17851" r="6418" b="14574"/>
          <a:stretch/>
        </p:blipFill>
        <p:spPr bwMode="auto">
          <a:xfrm>
            <a:off x="46698840" y="8956"/>
            <a:ext cx="4674078" cy="37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28936" y="31402158"/>
            <a:ext cx="2532534" cy="995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3065" y="31518868"/>
            <a:ext cx="1639882" cy="1256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ZoneTexte 51"/>
          <p:cNvSpPr txBox="1"/>
          <p:nvPr/>
        </p:nvSpPr>
        <p:spPr>
          <a:xfrm>
            <a:off x="39040095" y="27779867"/>
            <a:ext cx="11866115" cy="1155030"/>
          </a:xfrm>
          <a:prstGeom prst="snip2Diag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8900000" scaled="1"/>
            <a:tileRect/>
          </a:gradFill>
        </p:spPr>
        <p:txBody>
          <a:bodyPr wrap="square" rtlCol="0">
            <a:spAutoFit/>
          </a:bodyPr>
          <a:lstStyle/>
          <a:p>
            <a:r>
              <a:rPr lang="en-CA" altLang="fr-FR" sz="5689" b="1" dirty="0" smtClean="0">
                <a:solidFill>
                  <a:schemeClr val="bg1"/>
                </a:solidFill>
                <a:latin typeface="+mj-lt"/>
              </a:rPr>
              <a:t>Our Partners</a:t>
            </a:r>
            <a:endParaRPr lang="en-CA" sz="5689" b="1" dirty="0" smtClean="0">
              <a:solidFill>
                <a:schemeClr val="bg1"/>
              </a:solidFill>
            </a:endParaRPr>
          </a:p>
        </p:txBody>
      </p:sp>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43618" y="29020398"/>
            <a:ext cx="3888432" cy="530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5405400" y="31862723"/>
            <a:ext cx="5472608" cy="870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67561" y="31553460"/>
            <a:ext cx="3430943" cy="693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410961" y="17731343"/>
            <a:ext cx="15903739" cy="3321108"/>
            <a:chOff x="359756" y="15771517"/>
            <a:chExt cx="16309824" cy="3266145"/>
          </a:xfrm>
        </p:grpSpPr>
        <p:sp>
          <p:nvSpPr>
            <p:cNvPr id="55" name="Rectangle 54"/>
            <p:cNvSpPr/>
            <p:nvPr/>
          </p:nvSpPr>
          <p:spPr>
            <a:xfrm>
              <a:off x="404266" y="17105041"/>
              <a:ext cx="16265314" cy="1932621"/>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3200" dirty="0" smtClean="0">
                <a:solidFill>
                  <a:schemeClr val="tx1"/>
                </a:solidFill>
              </a:endParaRPr>
            </a:p>
            <a:p>
              <a:pPr algn="ctr"/>
              <a:endParaRPr lang="en-CA" sz="3200" dirty="0" smtClean="0">
                <a:solidFill>
                  <a:schemeClr val="tx1"/>
                </a:solidFill>
              </a:endParaRPr>
            </a:p>
            <a:p>
              <a:pPr algn="ctr"/>
              <a:endParaRPr lang="en-CA" sz="3200" dirty="0" smtClean="0">
                <a:solidFill>
                  <a:schemeClr val="tx1"/>
                </a:solidFill>
              </a:endParaRPr>
            </a:p>
            <a:p>
              <a:pPr algn="ctr"/>
              <a:endParaRPr lang="en-CA" sz="3200" dirty="0" smtClean="0">
                <a:solidFill>
                  <a:schemeClr val="tx1"/>
                </a:solidFill>
              </a:endParaRPr>
            </a:p>
            <a:p>
              <a:pPr algn="ctr"/>
              <a:endParaRPr lang="en-CA" sz="3200" dirty="0" smtClean="0">
                <a:solidFill>
                  <a:schemeClr val="tx1"/>
                </a:solidFill>
              </a:endParaRPr>
            </a:p>
            <a:p>
              <a:pPr algn="ctr"/>
              <a:endParaRPr lang="en-CA" sz="3200" dirty="0" smtClean="0">
                <a:solidFill>
                  <a:schemeClr val="tx1"/>
                </a:solidFill>
              </a:endParaRPr>
            </a:p>
            <a:p>
              <a:pPr algn="ctr"/>
              <a:endParaRPr lang="en-CA" sz="3200" dirty="0" smtClean="0">
                <a:solidFill>
                  <a:schemeClr val="tx1"/>
                </a:solidFill>
                <a:latin typeface="Arial" pitchFamily="34" charset="0"/>
                <a:cs typeface="Arial" pitchFamily="34" charset="0"/>
              </a:endParaRPr>
            </a:p>
            <a:p>
              <a:pPr marL="1201819" indent="-1201819" algn="ctr">
                <a:buFont typeface="+mj-lt"/>
                <a:buAutoNum type="alphaLcParenR"/>
              </a:pPr>
              <a:endParaRPr lang="en-CA" sz="3200" dirty="0" smtClean="0">
                <a:solidFill>
                  <a:schemeClr val="tx1"/>
                </a:solidFill>
                <a:latin typeface="Arial" pitchFamily="34" charset="0"/>
                <a:cs typeface="Arial" pitchFamily="34" charset="0"/>
              </a:endParaRPr>
            </a:p>
            <a:p>
              <a:pPr marL="180000" indent="-1201819" algn="ctr"/>
              <a:endParaRPr lang="en-CA" sz="3200" dirty="0" smtClean="0">
                <a:solidFill>
                  <a:schemeClr val="tx1"/>
                </a:solidFill>
                <a:latin typeface="Arial" pitchFamily="34" charset="0"/>
                <a:cs typeface="Arial" pitchFamily="34" charset="0"/>
              </a:endParaRPr>
            </a:p>
            <a:p>
              <a:pPr marL="1201819" indent="-1201819" algn="ctr">
                <a:buFont typeface="+mj-lt"/>
                <a:buAutoNum type="arabicPeriod"/>
              </a:pPr>
              <a:endParaRPr lang="en-CA" sz="3200" dirty="0" smtClean="0">
                <a:solidFill>
                  <a:schemeClr val="tx1"/>
                </a:solidFill>
              </a:endParaRPr>
            </a:p>
            <a:p>
              <a:pPr marL="1201819" indent="-1201819" algn="ctr">
                <a:buFont typeface="+mj-lt"/>
                <a:buAutoNum type="arabicPeriod"/>
              </a:pPr>
              <a:endParaRPr lang="en-CA" sz="3200" dirty="0" smtClean="0">
                <a:solidFill>
                  <a:schemeClr val="tx1"/>
                </a:solidFill>
              </a:endParaRPr>
            </a:p>
          </p:txBody>
        </p:sp>
        <p:sp>
          <p:nvSpPr>
            <p:cNvPr id="45" name="TextBox 44"/>
            <p:cNvSpPr txBox="1"/>
            <p:nvPr/>
          </p:nvSpPr>
          <p:spPr>
            <a:xfrm>
              <a:off x="431552" y="17208705"/>
              <a:ext cx="16097409" cy="1725293"/>
            </a:xfrm>
            <a:prstGeom prst="rect">
              <a:avLst/>
            </a:prstGeom>
            <a:noFill/>
          </p:spPr>
          <p:txBody>
            <a:bodyPr wrap="square" rtlCol="0">
              <a:spAutoFit/>
            </a:bodyPr>
            <a:lstStyle/>
            <a:p>
              <a:pPr algn="ctr">
                <a:spcAft>
                  <a:spcPts val="0"/>
                </a:spcAft>
              </a:pPr>
              <a:r>
                <a:rPr lang="en-CA" sz="3600" b="1" dirty="0" smtClean="0"/>
                <a:t>Assess whether the approach to implementation and evaluation is viable and whether components of the intervention are appropriate for further testing in a randomized controlled trial (RCT).</a:t>
              </a:r>
              <a:endParaRPr lang="en-US" sz="3600" b="1" dirty="0" smtClean="0"/>
            </a:p>
          </p:txBody>
        </p:sp>
        <p:sp>
          <p:nvSpPr>
            <p:cNvPr id="43" name="ZoneTexte 51"/>
            <p:cNvSpPr txBox="1"/>
            <p:nvPr/>
          </p:nvSpPr>
          <p:spPr>
            <a:xfrm>
              <a:off x="359756" y="15771517"/>
              <a:ext cx="16292745" cy="1155030"/>
            </a:xfrm>
            <a:prstGeom prst="snip2Diag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8900000" scaled="1"/>
              <a:tileRect/>
            </a:gradFill>
          </p:spPr>
          <p:txBody>
            <a:bodyPr wrap="square" rtlCol="0">
              <a:spAutoFit/>
            </a:bodyPr>
            <a:lstStyle/>
            <a:p>
              <a:r>
                <a:rPr lang="en-CA" altLang="fr-FR" sz="5689" b="1" dirty="0" smtClean="0">
                  <a:solidFill>
                    <a:schemeClr val="bg1"/>
                  </a:solidFill>
                  <a:latin typeface="+mj-lt"/>
                </a:rPr>
                <a:t>Feasibility Study Aim </a:t>
              </a:r>
              <a:endParaRPr lang="en-CA" sz="5689" b="1" dirty="0" smtClean="0">
                <a:solidFill>
                  <a:schemeClr val="bg1"/>
                </a:solidFill>
              </a:endParaRPr>
            </a:p>
          </p:txBody>
        </p:sp>
      </p:grpSp>
      <p:grpSp>
        <p:nvGrpSpPr>
          <p:cNvPr id="11" name="Group 10"/>
          <p:cNvGrpSpPr/>
          <p:nvPr/>
        </p:nvGrpSpPr>
        <p:grpSpPr>
          <a:xfrm>
            <a:off x="378644" y="21287490"/>
            <a:ext cx="16006524" cy="9532394"/>
            <a:chOff x="17216044" y="17178818"/>
            <a:chExt cx="15638045" cy="6356579"/>
          </a:xfrm>
        </p:grpSpPr>
        <p:sp>
          <p:nvSpPr>
            <p:cNvPr id="79" name="Snip Single Corner Rectangle 96"/>
            <p:cNvSpPr/>
            <p:nvPr/>
          </p:nvSpPr>
          <p:spPr>
            <a:xfrm>
              <a:off x="17247617" y="18072737"/>
              <a:ext cx="15585119" cy="5007637"/>
            </a:xfrm>
            <a:prstGeom prst="rect">
              <a:avLst/>
            </a:prstGeom>
            <a:solidFill>
              <a:srgbClr val="E9F8FB"/>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marL="936000" algn="just"/>
              <a:endParaRPr lang="en-CA" sz="3000" dirty="0" smtClean="0">
                <a:solidFill>
                  <a:schemeClr val="tx1"/>
                </a:solidFill>
                <a:latin typeface="Arial" pitchFamily="34" charset="0"/>
                <a:cs typeface="Arial" pitchFamily="34" charset="0"/>
              </a:endParaRPr>
            </a:p>
            <a:p>
              <a:pPr marL="36000" indent="-742950" algn="just">
                <a:buFont typeface="Arial" pitchFamily="34" charset="0"/>
                <a:buChar char="•"/>
              </a:pPr>
              <a:endParaRPr lang="en-CA" sz="3200" dirty="0" smtClean="0">
                <a:solidFill>
                  <a:schemeClr val="tx1"/>
                </a:solidFill>
                <a:latin typeface="Arial" pitchFamily="34" charset="0"/>
                <a:cs typeface="Arial" pitchFamily="34" charset="0"/>
              </a:endParaRPr>
            </a:p>
            <a:p>
              <a:pPr marL="36000" indent="-742950" algn="just">
                <a:buFont typeface="Arial" pitchFamily="34" charset="0"/>
                <a:buChar char="•"/>
              </a:pPr>
              <a:endParaRPr lang="en-CA" sz="3200" dirty="0" smtClean="0">
                <a:solidFill>
                  <a:schemeClr val="tx1"/>
                </a:solidFill>
                <a:latin typeface="Arial" pitchFamily="34" charset="0"/>
                <a:cs typeface="Arial" pitchFamily="34" charset="0"/>
              </a:endParaRPr>
            </a:p>
            <a:p>
              <a:pPr marL="742950" indent="-742950" algn="just">
                <a:buFont typeface="Arial" pitchFamily="34" charset="0"/>
                <a:buChar char="•"/>
              </a:pPr>
              <a:endParaRPr lang="en-CA" sz="3200" dirty="0" smtClean="0">
                <a:solidFill>
                  <a:schemeClr val="tx1"/>
                </a:solidFill>
                <a:latin typeface="Arial" pitchFamily="34" charset="0"/>
                <a:cs typeface="Arial" pitchFamily="34" charset="0"/>
              </a:endParaRPr>
            </a:p>
            <a:p>
              <a:pPr marL="742950" indent="-742950" algn="just">
                <a:buFont typeface="Arial" pitchFamily="34" charset="0"/>
                <a:buChar char="•"/>
              </a:pPr>
              <a:endParaRPr lang="en-CA" sz="3200" dirty="0" smtClean="0">
                <a:solidFill>
                  <a:schemeClr val="tx1"/>
                </a:solidFill>
                <a:latin typeface="Arial" pitchFamily="34" charset="0"/>
                <a:cs typeface="Arial" pitchFamily="34" charset="0"/>
              </a:endParaRPr>
            </a:p>
            <a:p>
              <a:pPr marL="742950" indent="-742950" algn="just">
                <a:buFont typeface="Arial" pitchFamily="34" charset="0"/>
                <a:buChar char="•"/>
              </a:pPr>
              <a:endParaRPr lang="en-CA" sz="3200" dirty="0" smtClean="0">
                <a:solidFill>
                  <a:schemeClr val="tx1"/>
                </a:solidFill>
                <a:latin typeface="Arial" pitchFamily="34" charset="0"/>
                <a:cs typeface="Arial" pitchFamily="34" charset="0"/>
              </a:endParaRPr>
            </a:p>
          </p:txBody>
        </p:sp>
        <p:sp>
          <p:nvSpPr>
            <p:cNvPr id="48" name="ZoneTexte 51"/>
            <p:cNvSpPr txBox="1"/>
            <p:nvPr/>
          </p:nvSpPr>
          <p:spPr>
            <a:xfrm>
              <a:off x="17216044" y="17178818"/>
              <a:ext cx="15552928" cy="770220"/>
            </a:xfrm>
            <a:prstGeom prst="snip2Diag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8900000" scaled="1"/>
              <a:tileRect/>
            </a:gradFill>
          </p:spPr>
          <p:txBody>
            <a:bodyPr wrap="square" rtlCol="0">
              <a:spAutoFit/>
            </a:bodyPr>
            <a:lstStyle/>
            <a:p>
              <a:r>
                <a:rPr lang="en-CA" altLang="fr-FR" sz="5689" b="1" dirty="0" smtClean="0">
                  <a:solidFill>
                    <a:schemeClr val="bg1"/>
                  </a:solidFill>
                  <a:latin typeface="+mj-lt"/>
                </a:rPr>
                <a:t>Methods</a:t>
              </a:r>
              <a:endParaRPr lang="en-CA" sz="5689" b="1" dirty="0" smtClean="0">
                <a:solidFill>
                  <a:schemeClr val="bg1"/>
                </a:solidFill>
              </a:endParaRPr>
            </a:p>
          </p:txBody>
        </p:sp>
        <p:sp>
          <p:nvSpPr>
            <p:cNvPr id="49" name="TextBox 48"/>
            <p:cNvSpPr txBox="1"/>
            <p:nvPr/>
          </p:nvSpPr>
          <p:spPr>
            <a:xfrm>
              <a:off x="17303446" y="18137647"/>
              <a:ext cx="15550643" cy="5397750"/>
            </a:xfrm>
            <a:prstGeom prst="rect">
              <a:avLst/>
            </a:prstGeom>
            <a:noFill/>
          </p:spPr>
          <p:txBody>
            <a:bodyPr wrap="square" rtlCol="0">
              <a:spAutoFit/>
            </a:bodyPr>
            <a:lstStyle/>
            <a:p>
              <a:pPr algn="just">
                <a:spcBef>
                  <a:spcPts val="600"/>
                </a:spcBef>
                <a:spcAft>
                  <a:spcPts val="600"/>
                </a:spcAft>
              </a:pPr>
              <a:r>
                <a:rPr lang="en-US" sz="3600" b="1" u="sng" dirty="0" smtClean="0"/>
                <a:t>Design</a:t>
              </a:r>
              <a:r>
                <a:rPr lang="en-US" sz="3600" b="1" dirty="0" smtClean="0"/>
                <a:t>:</a:t>
              </a:r>
              <a:r>
                <a:rPr lang="en-US" sz="3600" dirty="0" smtClean="0"/>
                <a:t> Single </a:t>
              </a:r>
              <a:r>
                <a:rPr lang="en-US" sz="3600" dirty="0"/>
                <a:t>arm, prospective, explanatory mixed method, pre-post design feasibility </a:t>
              </a:r>
              <a:r>
                <a:rPr lang="en-US" sz="3600" dirty="0" smtClean="0"/>
                <a:t>study</a:t>
              </a:r>
            </a:p>
            <a:p>
              <a:pPr algn="just">
                <a:lnSpc>
                  <a:spcPct val="150000"/>
                </a:lnSpc>
                <a:spcBef>
                  <a:spcPts val="0"/>
                </a:spcBef>
                <a:spcAft>
                  <a:spcPts val="0"/>
                </a:spcAft>
              </a:pPr>
              <a:r>
                <a:rPr lang="en-US" sz="3600" b="1" u="sng" dirty="0" smtClean="0"/>
                <a:t>Setting</a:t>
              </a:r>
              <a:r>
                <a:rPr lang="en-US" sz="3600" b="1" dirty="0" smtClean="0"/>
                <a:t>:</a:t>
              </a:r>
              <a:r>
                <a:rPr lang="en-US" sz="3600" dirty="0" smtClean="0"/>
                <a:t> Ottawa, Ontario; Champlain Local Integrated Health Network (LIHN)</a:t>
              </a:r>
            </a:p>
            <a:p>
              <a:pPr algn="just">
                <a:spcBef>
                  <a:spcPts val="600"/>
                </a:spcBef>
                <a:spcAft>
                  <a:spcPts val="600"/>
                </a:spcAft>
              </a:pPr>
              <a:r>
                <a:rPr lang="en-US" sz="3600" b="1" u="sng" dirty="0" smtClean="0"/>
                <a:t>Participants</a:t>
              </a:r>
              <a:r>
                <a:rPr lang="en-US" sz="3600" b="1" dirty="0" smtClean="0"/>
                <a:t>:</a:t>
              </a:r>
              <a:r>
                <a:rPr lang="en-US" sz="3600" dirty="0" smtClean="0"/>
                <a:t> Primary care providers (PCPs) and patients within primary care practices, except Community Health </a:t>
              </a:r>
              <a:r>
                <a:rPr lang="en-US" sz="3600" dirty="0" err="1" smtClean="0"/>
                <a:t>Centres</a:t>
              </a:r>
              <a:endParaRPr lang="en-US" sz="3600" b="1" u="sng" dirty="0" smtClean="0"/>
            </a:p>
            <a:p>
              <a:pPr algn="just">
                <a:spcBef>
                  <a:spcPts val="600"/>
                </a:spcBef>
                <a:spcAft>
                  <a:spcPts val="600"/>
                </a:spcAft>
              </a:pPr>
              <a:r>
                <a:rPr lang="en-US" sz="3600" b="1" u="sng" dirty="0" smtClean="0"/>
                <a:t>Tools</a:t>
              </a:r>
              <a:r>
                <a:rPr lang="en-US" sz="3600" b="1" dirty="0" smtClean="0"/>
                <a:t>:</a:t>
              </a:r>
              <a:r>
                <a:rPr lang="en-US" sz="3600" dirty="0" smtClean="0"/>
                <a:t> </a:t>
              </a:r>
            </a:p>
            <a:p>
              <a:pPr algn="just">
                <a:spcBef>
                  <a:spcPts val="600"/>
                </a:spcBef>
                <a:spcAft>
                  <a:spcPts val="600"/>
                </a:spcAft>
              </a:pPr>
              <a:r>
                <a:rPr lang="en-US" sz="3600" b="1" dirty="0" smtClean="0"/>
                <a:t>Referral </a:t>
              </a:r>
              <a:r>
                <a:rPr lang="en-US" sz="3600" b="1" dirty="0"/>
                <a:t>form: </a:t>
              </a:r>
              <a:r>
                <a:rPr lang="en-US" sz="3600" dirty="0"/>
                <a:t>Patient referrals to CR by their provider (throughout the </a:t>
              </a:r>
              <a:r>
                <a:rPr lang="en-US" sz="3600" dirty="0" smtClean="0"/>
                <a:t>study)</a:t>
              </a:r>
              <a:endParaRPr lang="en-US" sz="3600" b="1" dirty="0" smtClean="0"/>
            </a:p>
            <a:p>
              <a:pPr algn="just">
                <a:spcBef>
                  <a:spcPts val="600"/>
                </a:spcBef>
                <a:spcAft>
                  <a:spcPts val="600"/>
                </a:spcAft>
              </a:pPr>
              <a:r>
                <a:rPr lang="en-US" sz="3600" b="1" dirty="0" smtClean="0"/>
                <a:t>Surveys: </a:t>
              </a:r>
              <a:r>
                <a:rPr lang="en-US" sz="3600" dirty="0" smtClean="0"/>
                <a:t>Practice, Provider, and </a:t>
              </a:r>
              <a:r>
                <a:rPr lang="en-US" sz="3600" dirty="0"/>
                <a:t>P</a:t>
              </a:r>
              <a:r>
                <a:rPr lang="en-US" sz="3600" dirty="0" smtClean="0"/>
                <a:t>atient (pre- </a:t>
              </a:r>
              <a:r>
                <a:rPr lang="en-US" sz="3600" dirty="0"/>
                <a:t>and </a:t>
              </a:r>
              <a:r>
                <a:rPr lang="en-US" sz="3600" dirty="0" smtClean="0"/>
                <a:t>post-intervention) </a:t>
              </a:r>
              <a:r>
                <a:rPr lang="en-US" sz="3600" b="1" dirty="0" smtClean="0"/>
                <a:t>Interviews: </a:t>
              </a:r>
              <a:r>
                <a:rPr lang="en-US" sz="3600" dirty="0" smtClean="0"/>
                <a:t>Provider, and Patient (pre- and post-intervention)</a:t>
              </a:r>
            </a:p>
            <a:p>
              <a:pPr algn="just">
                <a:spcBef>
                  <a:spcPts val="600"/>
                </a:spcBef>
                <a:spcAft>
                  <a:spcPts val="600"/>
                </a:spcAft>
              </a:pPr>
              <a:r>
                <a:rPr lang="en-US" sz="3600" b="1" dirty="0" smtClean="0"/>
                <a:t>Study documentation: </a:t>
              </a:r>
              <a:r>
                <a:rPr lang="en-US" sz="3600" dirty="0" smtClean="0"/>
                <a:t>Navigator log (throughout the study)</a:t>
              </a:r>
            </a:p>
            <a:p>
              <a:pPr algn="just">
                <a:spcBef>
                  <a:spcPts val="600"/>
                </a:spcBef>
                <a:spcAft>
                  <a:spcPts val="600"/>
                </a:spcAft>
              </a:pPr>
              <a:r>
                <a:rPr lang="en-US" sz="3600" b="1" dirty="0"/>
                <a:t>Rapid Cycle </a:t>
              </a:r>
              <a:r>
                <a:rPr lang="en-US" sz="3600" b="1" dirty="0" smtClean="0"/>
                <a:t>Evaluation: </a:t>
              </a:r>
              <a:r>
                <a:rPr lang="en-US" sz="3600" dirty="0" smtClean="0"/>
                <a:t>Provider</a:t>
              </a:r>
              <a:r>
                <a:rPr lang="en-US" sz="3600" b="1" dirty="0"/>
                <a:t> </a:t>
              </a:r>
              <a:r>
                <a:rPr lang="en-US" sz="3600" dirty="0" smtClean="0"/>
                <a:t>(throughout </a:t>
              </a:r>
              <a:r>
                <a:rPr lang="en-US" sz="3600" dirty="0"/>
                <a:t>the study)</a:t>
              </a:r>
            </a:p>
            <a:p>
              <a:pPr algn="just">
                <a:spcBef>
                  <a:spcPts val="600"/>
                </a:spcBef>
                <a:spcAft>
                  <a:spcPts val="600"/>
                </a:spcAft>
              </a:pPr>
              <a:endParaRPr lang="en-US" sz="3600" dirty="0" smtClean="0"/>
            </a:p>
          </p:txBody>
        </p:sp>
      </p:grpSp>
      <p:sp>
        <p:nvSpPr>
          <p:cNvPr id="58" name="TextBox 57"/>
          <p:cNvSpPr txBox="1"/>
          <p:nvPr/>
        </p:nvSpPr>
        <p:spPr>
          <a:xfrm>
            <a:off x="704085" y="30337580"/>
            <a:ext cx="35143762" cy="523220"/>
          </a:xfrm>
          <a:prstGeom prst="rect">
            <a:avLst/>
          </a:prstGeom>
          <a:noFill/>
        </p:spPr>
        <p:txBody>
          <a:bodyPr wrap="square" rtlCol="0">
            <a:spAutoFit/>
          </a:bodyPr>
          <a:lstStyle/>
          <a:p>
            <a:pPr>
              <a:spcAft>
                <a:spcPts val="0"/>
              </a:spcAft>
            </a:pPr>
            <a:r>
              <a:rPr lang="en-CA" sz="2800" dirty="0" smtClean="0"/>
              <a:t>    Community resources include health promoting programs such as falls prevention, smoking cessation, and counseling as well as social support programs such as caregiver support, transportation, and translation</a:t>
            </a:r>
            <a:endParaRPr lang="en-US" sz="2800" dirty="0" smtClean="0"/>
          </a:p>
        </p:txBody>
      </p:sp>
      <p:sp>
        <p:nvSpPr>
          <p:cNvPr id="14" name="TextBox 13"/>
          <p:cNvSpPr txBox="1"/>
          <p:nvPr/>
        </p:nvSpPr>
        <p:spPr>
          <a:xfrm>
            <a:off x="764824" y="30137525"/>
            <a:ext cx="423514" cy="830997"/>
          </a:xfrm>
          <a:prstGeom prst="rect">
            <a:avLst/>
          </a:prstGeom>
          <a:noFill/>
        </p:spPr>
        <p:txBody>
          <a:bodyPr wrap="none" rtlCol="0">
            <a:spAutoFit/>
          </a:bodyPr>
          <a:lstStyle/>
          <a:p>
            <a:r>
              <a:rPr lang="en-US" sz="4800" dirty="0" smtClean="0">
                <a:solidFill>
                  <a:srgbClr val="FF0000"/>
                </a:solidFill>
              </a:rPr>
              <a:t>*</a:t>
            </a:r>
            <a:endParaRPr lang="en-CA" sz="4800" dirty="0">
              <a:solidFill>
                <a:srgbClr val="FF0000"/>
              </a:solidFill>
            </a:endParaRPr>
          </a:p>
        </p:txBody>
      </p:sp>
      <p:sp>
        <p:nvSpPr>
          <p:cNvPr id="15" name="TextBox 14"/>
          <p:cNvSpPr txBox="1"/>
          <p:nvPr/>
        </p:nvSpPr>
        <p:spPr>
          <a:xfrm>
            <a:off x="616424" y="3490209"/>
            <a:ext cx="8712967" cy="1015663"/>
          </a:xfrm>
          <a:prstGeom prst="rect">
            <a:avLst/>
          </a:prstGeom>
          <a:noFill/>
        </p:spPr>
        <p:txBody>
          <a:bodyPr wrap="square" rtlCol="0">
            <a:spAutoFit/>
          </a:bodyPr>
          <a:lstStyle/>
          <a:p>
            <a:r>
              <a:rPr lang="en-US" sz="2000" b="1" dirty="0" smtClean="0">
                <a:solidFill>
                  <a:schemeClr val="bg1"/>
                </a:solidFill>
              </a:rPr>
              <a:t>Acknowledgements: IMPACT executive team – Jeannie Haggerty, Cathy Scott, Grant Russell, Mark Harris, Virginia Lewis, Nigel Stock, Jean Frederic Levesque, Simone Dahrouge</a:t>
            </a:r>
            <a:endParaRPr lang="en-CA" sz="2000" b="1" dirty="0">
              <a:solidFill>
                <a:schemeClr val="bg1"/>
              </a:solidFill>
            </a:endParaRPr>
          </a:p>
        </p:txBody>
      </p:sp>
      <p:pic>
        <p:nvPicPr>
          <p:cNvPr id="1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61055" y="31378585"/>
            <a:ext cx="2480905" cy="1211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85376" y="31571065"/>
            <a:ext cx="2775679" cy="1114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640780" y="31024338"/>
            <a:ext cx="22141103" cy="1751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isabra\AppData\Local\Microsoft\Windows\Temporary Internet Files\Content.Outlook\IIZI91OZ\uOttawa-logo.jpg"/>
          <p:cNvPicPr>
            <a:picLocks noChangeAspect="1" noChangeArrowheads="1"/>
          </p:cNvPicPr>
          <p:nvPr/>
        </p:nvPicPr>
        <p:blipFill rotWithShape="1">
          <a:blip r:embed="rId11">
            <a:extLst>
              <a:ext uri="{28A0092B-C50C-407E-A947-70E740481C1C}">
                <a14:useLocalDpi xmlns:a14="http://schemas.microsoft.com/office/drawing/2010/main" val="0"/>
              </a:ext>
            </a:extLst>
          </a:blip>
          <a:srcRect l="20535" t="3467" r="17783"/>
          <a:stretch/>
        </p:blipFill>
        <p:spPr bwMode="auto">
          <a:xfrm>
            <a:off x="36687620" y="31170459"/>
            <a:ext cx="1554677" cy="166158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776665" y="29317026"/>
            <a:ext cx="3101880" cy="128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040094" y="29182996"/>
            <a:ext cx="2543220" cy="127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ZoneTexte 51"/>
          <p:cNvSpPr txBox="1"/>
          <p:nvPr/>
        </p:nvSpPr>
        <p:spPr>
          <a:xfrm>
            <a:off x="343853" y="11797286"/>
            <a:ext cx="15970846" cy="1155030"/>
          </a:xfrm>
          <a:prstGeom prst="snip2Diag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8900000" scaled="1"/>
            <a:tileRect/>
          </a:gradFill>
        </p:spPr>
        <p:txBody>
          <a:bodyPr wrap="square" rtlCol="0">
            <a:spAutoFit/>
          </a:bodyPr>
          <a:lstStyle/>
          <a:p>
            <a:r>
              <a:rPr lang="en-CA" altLang="fr-FR" sz="5689" b="1" dirty="0" smtClean="0">
                <a:solidFill>
                  <a:schemeClr val="bg1"/>
                </a:solidFill>
                <a:latin typeface="+mj-lt"/>
              </a:rPr>
              <a:t>Intervention Objectives &amp; Activities</a:t>
            </a:r>
            <a:endParaRPr lang="en-CA" sz="4800" b="1" dirty="0" smtClean="0">
              <a:solidFill>
                <a:schemeClr val="bg1"/>
              </a:solidFill>
            </a:endParaRPr>
          </a:p>
        </p:txBody>
      </p:sp>
      <p:sp>
        <p:nvSpPr>
          <p:cNvPr id="59" name="TextBox 58"/>
          <p:cNvSpPr txBox="1"/>
          <p:nvPr/>
        </p:nvSpPr>
        <p:spPr>
          <a:xfrm>
            <a:off x="410961" y="13123617"/>
            <a:ext cx="15774278" cy="5216813"/>
          </a:xfrm>
          <a:prstGeom prst="rect">
            <a:avLst/>
          </a:prstGeom>
          <a:noFill/>
        </p:spPr>
        <p:txBody>
          <a:bodyPr wrap="square" rtlCol="0">
            <a:spAutoFit/>
          </a:bodyPr>
          <a:lstStyle/>
          <a:p>
            <a:pPr marL="742950" indent="-742950" algn="just">
              <a:spcBef>
                <a:spcPts val="600"/>
              </a:spcBef>
              <a:spcAft>
                <a:spcPts val="600"/>
              </a:spcAft>
              <a:buFont typeface="+mj-lt"/>
              <a:buAutoNum type="arabicPeriod"/>
            </a:pPr>
            <a:r>
              <a:rPr lang="en-US" sz="3600" b="1" dirty="0" smtClean="0"/>
              <a:t>Enhance referrals to CR</a:t>
            </a:r>
          </a:p>
          <a:p>
            <a:pPr marL="1828800" lvl="1" indent="-857250" algn="just">
              <a:spcBef>
                <a:spcPts val="0"/>
              </a:spcBef>
              <a:spcAft>
                <a:spcPts val="600"/>
              </a:spcAft>
              <a:buFont typeface="+mj-lt"/>
              <a:buAutoNum type="romanLcPeriod"/>
            </a:pPr>
            <a:r>
              <a:rPr lang="en-US" sz="3600" dirty="0" smtClean="0"/>
              <a:t>Integrate a referral process into routine practice</a:t>
            </a:r>
            <a:endParaRPr lang="en-US" sz="3600" dirty="0"/>
          </a:p>
          <a:p>
            <a:pPr marL="1828800" lvl="1" indent="-857250" algn="just">
              <a:spcBef>
                <a:spcPts val="0"/>
              </a:spcBef>
              <a:spcAft>
                <a:spcPts val="600"/>
              </a:spcAft>
              <a:buFont typeface="+mj-lt"/>
              <a:buAutoNum type="romanLcPeriod"/>
            </a:pPr>
            <a:r>
              <a:rPr lang="en-US" sz="3600" dirty="0" smtClean="0"/>
              <a:t>Orient providers on the breadth of available CR</a:t>
            </a:r>
          </a:p>
          <a:p>
            <a:pPr marL="1828800" lvl="1" indent="-857250" algn="just">
              <a:spcBef>
                <a:spcPts val="0"/>
              </a:spcBef>
              <a:spcAft>
                <a:spcPts val="600"/>
              </a:spcAft>
              <a:buFont typeface="+mj-lt"/>
              <a:buAutoNum type="romanLcPeriod"/>
            </a:pPr>
            <a:r>
              <a:rPr lang="en-US" sz="3600" dirty="0" smtClean="0"/>
              <a:t>Promote the study and the availability of CR among PC patients</a:t>
            </a:r>
          </a:p>
          <a:p>
            <a:pPr marL="857250" indent="-857250" algn="just">
              <a:spcBef>
                <a:spcPts val="600"/>
              </a:spcBef>
              <a:spcAft>
                <a:spcPts val="600"/>
              </a:spcAft>
              <a:buFont typeface="+mj-lt"/>
              <a:buAutoNum type="arabicPeriod"/>
            </a:pPr>
            <a:r>
              <a:rPr lang="en-US" sz="3600" b="1" dirty="0" smtClean="0"/>
              <a:t>Enhance equitable utilization of CR through a patient navigator </a:t>
            </a:r>
          </a:p>
          <a:p>
            <a:pPr marL="1828800" lvl="1" indent="-857250" algn="just">
              <a:spcBef>
                <a:spcPts val="0"/>
              </a:spcBef>
              <a:spcAft>
                <a:spcPts val="600"/>
              </a:spcAft>
              <a:buFont typeface="+mj-lt"/>
              <a:buAutoNum type="romanLcPeriod"/>
            </a:pPr>
            <a:r>
              <a:rPr lang="en-US" sz="3600" dirty="0"/>
              <a:t>Integrate </a:t>
            </a:r>
            <a:r>
              <a:rPr lang="en-US" sz="3600" dirty="0" smtClean="0"/>
              <a:t>a Patient Navigator </a:t>
            </a:r>
            <a:r>
              <a:rPr lang="en-US" sz="3600" dirty="0"/>
              <a:t>into primary care </a:t>
            </a:r>
            <a:r>
              <a:rPr lang="en-US" sz="3600" dirty="0" smtClean="0"/>
              <a:t>practices</a:t>
            </a:r>
            <a:endParaRPr lang="en-US" sz="3600" dirty="0"/>
          </a:p>
          <a:p>
            <a:pPr marL="1828800" lvl="1" indent="-857250" algn="just">
              <a:spcBef>
                <a:spcPts val="0"/>
              </a:spcBef>
              <a:spcAft>
                <a:spcPts val="600"/>
              </a:spcAft>
              <a:buFont typeface="+mj-lt"/>
              <a:buAutoNum type="romanLcPeriod"/>
            </a:pPr>
            <a:r>
              <a:rPr lang="en-US" sz="3600" dirty="0" smtClean="0"/>
              <a:t>Support </a:t>
            </a:r>
            <a:r>
              <a:rPr lang="en-US" sz="3600" dirty="0"/>
              <a:t>patients to overcome barriers that limit their access to </a:t>
            </a:r>
            <a:r>
              <a:rPr lang="en-US" sz="3600" dirty="0" smtClean="0"/>
              <a:t>CR</a:t>
            </a:r>
          </a:p>
          <a:p>
            <a:pPr marL="3377038" lvl="1" indent="-857250" algn="just">
              <a:spcBef>
                <a:spcPts val="600"/>
              </a:spcBef>
              <a:spcAft>
                <a:spcPts val="600"/>
              </a:spcAft>
              <a:buFont typeface="+mj-lt"/>
              <a:buAutoNum type="romanLcPeriod"/>
            </a:pPr>
            <a:endParaRPr lang="en-US" sz="3600" dirty="0" smtClean="0"/>
          </a:p>
        </p:txBody>
      </p:sp>
      <p:sp>
        <p:nvSpPr>
          <p:cNvPr id="47" name="ZoneTexte 51"/>
          <p:cNvSpPr txBox="1"/>
          <p:nvPr/>
        </p:nvSpPr>
        <p:spPr>
          <a:xfrm>
            <a:off x="16547364" y="4901127"/>
            <a:ext cx="22161292" cy="1155030"/>
          </a:xfrm>
          <a:prstGeom prst="snip2Diag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8900000" scaled="1"/>
            <a:tileRect/>
          </a:gradFill>
        </p:spPr>
        <p:txBody>
          <a:bodyPr wrap="square" rtlCol="0">
            <a:spAutoFit/>
          </a:bodyPr>
          <a:lstStyle/>
          <a:p>
            <a:r>
              <a:rPr lang="en-CA" sz="5689" b="1" dirty="0" smtClean="0">
                <a:solidFill>
                  <a:schemeClr val="bg1"/>
                </a:solidFill>
                <a:latin typeface="+mj-lt"/>
              </a:rPr>
              <a:t>Feasibility Outcome Measures, Tools &amp; Analysis </a:t>
            </a:r>
            <a:endParaRPr lang="en-CA" sz="5689" b="1" dirty="0" smtClean="0">
              <a:solidFill>
                <a:schemeClr val="bg1"/>
              </a:solidFill>
            </a:endParaRPr>
          </a:p>
        </p:txBody>
      </p:sp>
      <p:graphicFrame>
        <p:nvGraphicFramePr>
          <p:cNvPr id="19" name="Table 18"/>
          <p:cNvGraphicFramePr>
            <a:graphicFrameLocks noGrp="1"/>
          </p:cNvGraphicFramePr>
          <p:nvPr>
            <p:extLst>
              <p:ext uri="{D42A27DB-BD31-4B8C-83A1-F6EECF244321}">
                <p14:modId xmlns:p14="http://schemas.microsoft.com/office/powerpoint/2010/main" val="18156800"/>
              </p:ext>
            </p:extLst>
          </p:nvPr>
        </p:nvGraphicFramePr>
        <p:xfrm>
          <a:off x="16574642" y="6162056"/>
          <a:ext cx="22178464" cy="24006296"/>
        </p:xfrm>
        <a:graphic>
          <a:graphicData uri="http://schemas.openxmlformats.org/drawingml/2006/table">
            <a:tbl>
              <a:tblPr firstRow="1" firstCol="1" bandRow="1">
                <a:tableStyleId>{21E4AEA4-8DFA-4A89-87EB-49C32662AFE0}</a:tableStyleId>
              </a:tblPr>
              <a:tblGrid>
                <a:gridCol w="3384376"/>
                <a:gridCol w="6045158"/>
                <a:gridCol w="5404114"/>
                <a:gridCol w="7344816"/>
              </a:tblGrid>
              <a:tr h="945253">
                <a:tc>
                  <a:txBody>
                    <a:bodyPr/>
                    <a:lstStyle/>
                    <a:p>
                      <a:pPr marL="0" marR="0" algn="ctr">
                        <a:lnSpc>
                          <a:spcPct val="115000"/>
                        </a:lnSpc>
                        <a:spcBef>
                          <a:spcPts val="0"/>
                        </a:spcBef>
                        <a:spcAft>
                          <a:spcPts val="0"/>
                        </a:spcAft>
                      </a:pPr>
                      <a:r>
                        <a:rPr lang="en-US" sz="3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Outcome</a:t>
                      </a:r>
                      <a:endParaRPr lang="en-US" sz="3400"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3400">
                          <a:effectLst>
                            <a:outerShdw blurRad="38100" dist="38100" dir="2700000" algn="tl">
                              <a:srgbClr val="000000">
                                <a:alpha val="43137"/>
                              </a:srgbClr>
                            </a:outerShdw>
                          </a:effectLst>
                          <a:latin typeface="Arial" panose="020B0604020202020204" pitchFamily="34" charset="0"/>
                          <a:cs typeface="Arial" panose="020B0604020202020204" pitchFamily="34" charset="0"/>
                        </a:rPr>
                        <a:t>Measure</a:t>
                      </a:r>
                      <a:endParaRPr lang="en-US" sz="340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3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Measurement Tool</a:t>
                      </a:r>
                      <a:endParaRPr lang="en-US" sz="3400"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3400" b="1" dirty="0">
                          <a:effectLst/>
                          <a:latin typeface="Arial" panose="020B0604020202020204" pitchFamily="34" charset="0"/>
                          <a:ea typeface="Calibri"/>
                          <a:cs typeface="Arial" panose="020B0604020202020204" pitchFamily="34" charset="0"/>
                        </a:rPr>
                        <a:t>Method of </a:t>
                      </a:r>
                      <a:r>
                        <a:rPr lang="en-US" sz="3400" b="1" dirty="0" smtClean="0">
                          <a:effectLst/>
                          <a:latin typeface="Arial" panose="020B0604020202020204" pitchFamily="34" charset="0"/>
                          <a:ea typeface="Calibri"/>
                          <a:cs typeface="Arial" panose="020B0604020202020204" pitchFamily="34" charset="0"/>
                        </a:rPr>
                        <a:t>Analysis</a:t>
                      </a:r>
                      <a:endParaRPr lang="en-US" sz="3400" dirty="0">
                        <a:effectLst/>
                        <a:latin typeface="Arial" panose="020B0604020202020204" pitchFamily="34" charset="0"/>
                        <a:ea typeface="Calibri"/>
                        <a:cs typeface="Arial" panose="020B0604020202020204" pitchFamily="34" charset="0"/>
                      </a:endParaRPr>
                    </a:p>
                  </a:txBody>
                  <a:tcPr marL="68580" marR="68580" marT="0" marB="0"/>
                </a:tc>
              </a:tr>
              <a:tr h="1359003">
                <a:tc rowSpan="3">
                  <a:txBody>
                    <a:bodyPr/>
                    <a:lstStyle/>
                    <a:p>
                      <a:pPr marL="0" marR="0">
                        <a:lnSpc>
                          <a:spcPct val="115000"/>
                        </a:lnSpc>
                        <a:spcBef>
                          <a:spcPts val="0"/>
                        </a:spcBef>
                        <a:spcAft>
                          <a:spcPts val="0"/>
                        </a:spcAft>
                      </a:pPr>
                      <a:r>
                        <a:rPr lang="en-US" sz="3400" b="1" dirty="0">
                          <a:effectLst/>
                          <a:latin typeface="Arial" panose="020B0604020202020204" pitchFamily="34" charset="0"/>
                          <a:cs typeface="Arial" panose="020B0604020202020204" pitchFamily="34" charset="0"/>
                        </a:rPr>
                        <a:t>Acceptability</a:t>
                      </a:r>
                      <a:endParaRPr lang="en-US" sz="3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marR="0" lvl="0" indent="-342900">
                        <a:spcBef>
                          <a:spcPts val="0"/>
                        </a:spcBef>
                        <a:spcAft>
                          <a:spcPts val="0"/>
                        </a:spcAft>
                        <a:buFont typeface="Calibri"/>
                        <a:buChar char="-"/>
                      </a:pPr>
                      <a:r>
                        <a:rPr lang="en-US" sz="3400" dirty="0">
                          <a:effectLst/>
                          <a:latin typeface="Arial" panose="020B0604020202020204" pitchFamily="34" charset="0"/>
                          <a:cs typeface="Arial" panose="020B0604020202020204" pitchFamily="34" charset="0"/>
                        </a:rPr>
                        <a:t>PCP satisfaction with study activities</a:t>
                      </a:r>
                      <a:endParaRPr lang="en-US" sz="3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marR="0" lvl="0" indent="-342900">
                        <a:spcBef>
                          <a:spcPts val="0"/>
                        </a:spcBef>
                        <a:spcAft>
                          <a:spcPts val="0"/>
                        </a:spcAft>
                        <a:buFont typeface="Calibri"/>
                        <a:buChar char="-"/>
                      </a:pPr>
                      <a:r>
                        <a:rPr lang="en-US" sz="3400" dirty="0" smtClean="0">
                          <a:effectLst/>
                          <a:latin typeface="Arial" panose="020B0604020202020204" pitchFamily="34" charset="0"/>
                          <a:cs typeface="Arial" panose="020B0604020202020204" pitchFamily="34" charset="0"/>
                        </a:rPr>
                        <a:t>Rapid</a:t>
                      </a:r>
                      <a:r>
                        <a:rPr lang="en-US" sz="3400" baseline="0" dirty="0" smtClean="0">
                          <a:effectLst/>
                          <a:latin typeface="Arial" panose="020B0604020202020204" pitchFamily="34" charset="0"/>
                          <a:cs typeface="Arial" panose="020B0604020202020204" pitchFamily="34" charset="0"/>
                        </a:rPr>
                        <a:t> cycle evaluation</a:t>
                      </a:r>
                      <a:r>
                        <a:rPr lang="en-US" sz="3400" dirty="0" smtClean="0">
                          <a:effectLst/>
                          <a:latin typeface="Arial" panose="020B0604020202020204" pitchFamily="34" charset="0"/>
                          <a:cs typeface="Arial" panose="020B0604020202020204" pitchFamily="34" charset="0"/>
                        </a:rPr>
                        <a:t> (implementation</a:t>
                      </a:r>
                      <a:r>
                        <a:rPr lang="en-US" sz="3400" baseline="0" dirty="0" smtClean="0">
                          <a:effectLst/>
                          <a:latin typeface="Arial" panose="020B0604020202020204" pitchFamily="34" charset="0"/>
                          <a:cs typeface="Arial" panose="020B0604020202020204" pitchFamily="34" charset="0"/>
                        </a:rPr>
                        <a:t> </a:t>
                      </a:r>
                      <a:r>
                        <a:rPr lang="en-US" sz="3400" dirty="0" smtClean="0">
                          <a:effectLst/>
                          <a:latin typeface="Arial" panose="020B0604020202020204" pitchFamily="34" charset="0"/>
                          <a:cs typeface="Arial" panose="020B0604020202020204" pitchFamily="34" charset="0"/>
                        </a:rPr>
                        <a:t>stage)</a:t>
                      </a:r>
                      <a:endParaRPr lang="en-US" sz="3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marR="0" lvl="0" indent="-342900">
                        <a:lnSpc>
                          <a:spcPct val="115000"/>
                        </a:lnSpc>
                        <a:spcBef>
                          <a:spcPts val="0"/>
                        </a:spcBef>
                        <a:spcAft>
                          <a:spcPts val="0"/>
                        </a:spcAft>
                        <a:buFont typeface="Times New Roman"/>
                        <a:buChar char="-"/>
                      </a:pPr>
                      <a:r>
                        <a:rPr lang="en-US" sz="3400" dirty="0">
                          <a:effectLst/>
                          <a:latin typeface="Arial" panose="020B0604020202020204" pitchFamily="34" charset="0"/>
                          <a:ea typeface="Calibri"/>
                          <a:cs typeface="Arial" panose="020B0604020202020204" pitchFamily="34" charset="0"/>
                        </a:rPr>
                        <a:t>Rate of satisfaction with study activities</a:t>
                      </a:r>
                    </a:p>
                  </a:txBody>
                  <a:tcPr marL="68580" marR="68580" marT="0" marB="0"/>
                </a:tc>
              </a:tr>
              <a:tr h="1033360">
                <a:tc vMerge="1">
                  <a:txBody>
                    <a:bodyPr/>
                    <a:lstStyle/>
                    <a:p>
                      <a:endParaRPr lang="en-US"/>
                    </a:p>
                  </a:txBody>
                  <a:tcPr/>
                </a:tc>
                <a:tc>
                  <a:txBody>
                    <a:bodyPr/>
                    <a:lstStyle/>
                    <a:p>
                      <a:pPr marL="342900" marR="0" lvl="0" indent="-342900">
                        <a:spcBef>
                          <a:spcPts val="0"/>
                        </a:spcBef>
                        <a:spcAft>
                          <a:spcPts val="0"/>
                        </a:spcAft>
                        <a:buFont typeface="Calibri"/>
                        <a:buChar char="-"/>
                      </a:pPr>
                      <a:r>
                        <a:rPr lang="en-US" sz="3400" dirty="0">
                          <a:effectLst/>
                          <a:latin typeface="Arial" panose="020B0604020202020204" pitchFamily="34" charset="0"/>
                          <a:cs typeface="Arial" panose="020B0604020202020204" pitchFamily="34" charset="0"/>
                        </a:rPr>
                        <a:t>PCP commitment to change</a:t>
                      </a:r>
                      <a:endParaRPr lang="en-US" sz="3400" dirty="0">
                        <a:effectLst/>
                        <a:latin typeface="Arial" panose="020B0604020202020204" pitchFamily="34" charset="0"/>
                        <a:ea typeface="Calibri"/>
                        <a:cs typeface="Arial" panose="020B0604020202020204" pitchFamily="34" charset="0"/>
                      </a:endParaRPr>
                    </a:p>
                  </a:txBody>
                  <a:tcPr marL="68580" marR="68580" marT="0" marB="0" anchor="ctr"/>
                </a:tc>
                <a:tc rowSpan="2">
                  <a:txBody>
                    <a:bodyPr/>
                    <a:lstStyle/>
                    <a:p>
                      <a:pPr marL="342900" marR="0" lvl="0" indent="-342900">
                        <a:spcBef>
                          <a:spcPts val="0"/>
                        </a:spcBef>
                        <a:spcAft>
                          <a:spcPts val="0"/>
                        </a:spcAft>
                        <a:buFont typeface="Calibri"/>
                        <a:buChar char="-"/>
                      </a:pPr>
                      <a:r>
                        <a:rPr lang="en-US" sz="3400" u="sng" dirty="0" smtClean="0">
                          <a:effectLst/>
                          <a:latin typeface="Arial" panose="020B0604020202020204" pitchFamily="34" charset="0"/>
                          <a:cs typeface="Arial" panose="020B0604020202020204" pitchFamily="34" charset="0"/>
                        </a:rPr>
                        <a:t>Post</a:t>
                      </a:r>
                      <a:r>
                        <a:rPr lang="en-US" sz="3400" dirty="0" smtClean="0">
                          <a:effectLst/>
                          <a:latin typeface="Arial" panose="020B0604020202020204" pitchFamily="34" charset="0"/>
                          <a:cs typeface="Arial" panose="020B0604020202020204" pitchFamily="34" charset="0"/>
                        </a:rPr>
                        <a:t> PCP </a:t>
                      </a:r>
                      <a:r>
                        <a:rPr lang="en-US" sz="3400" dirty="0">
                          <a:effectLst/>
                          <a:latin typeface="Arial" panose="020B0604020202020204" pitchFamily="34" charset="0"/>
                          <a:cs typeface="Arial" panose="020B0604020202020204" pitchFamily="34" charset="0"/>
                        </a:rPr>
                        <a:t>and patient </a:t>
                      </a:r>
                      <a:r>
                        <a:rPr lang="en-US" sz="3400" dirty="0" smtClean="0">
                          <a:effectLst/>
                          <a:latin typeface="Arial" panose="020B0604020202020204" pitchFamily="34" charset="0"/>
                          <a:cs typeface="Arial" panose="020B0604020202020204" pitchFamily="34" charset="0"/>
                        </a:rPr>
                        <a:t>surveys </a:t>
                      </a:r>
                      <a:r>
                        <a:rPr lang="en-US" sz="3400" dirty="0">
                          <a:effectLst/>
                          <a:latin typeface="Arial" panose="020B0604020202020204" pitchFamily="34" charset="0"/>
                          <a:cs typeface="Arial" panose="020B0604020202020204" pitchFamily="34" charset="0"/>
                        </a:rPr>
                        <a:t>and </a:t>
                      </a:r>
                      <a:r>
                        <a:rPr lang="en-US" sz="3400" dirty="0" smtClean="0">
                          <a:effectLst/>
                          <a:latin typeface="Arial" panose="020B0604020202020204" pitchFamily="34" charset="0"/>
                          <a:cs typeface="Arial" panose="020B0604020202020204" pitchFamily="34" charset="0"/>
                        </a:rPr>
                        <a:t>interviews</a:t>
                      </a:r>
                      <a:endParaRPr lang="en-US" sz="34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342900" marR="0" lvl="0" indent="-342900">
                        <a:lnSpc>
                          <a:spcPct val="115000"/>
                        </a:lnSpc>
                        <a:spcBef>
                          <a:spcPts val="0"/>
                        </a:spcBef>
                        <a:spcAft>
                          <a:spcPts val="0"/>
                        </a:spcAft>
                        <a:buFont typeface="Calibri"/>
                        <a:buChar char="-"/>
                      </a:pPr>
                      <a:r>
                        <a:rPr lang="en-US" sz="3400" dirty="0" smtClean="0">
                          <a:effectLst/>
                          <a:latin typeface="Arial" panose="020B0604020202020204" pitchFamily="34" charset="0"/>
                          <a:ea typeface="Calibri"/>
                          <a:cs typeface="Arial" panose="020B0604020202020204" pitchFamily="34" charset="0"/>
                        </a:rPr>
                        <a:t>Descriptive statistics</a:t>
                      </a:r>
                      <a:endParaRPr lang="en-US" sz="3400" dirty="0">
                        <a:effectLst/>
                        <a:latin typeface="Arial" panose="020B0604020202020204" pitchFamily="34" charset="0"/>
                        <a:ea typeface="Calibri"/>
                        <a:cs typeface="Arial" panose="020B0604020202020204" pitchFamily="34" charset="0"/>
                      </a:endParaRPr>
                    </a:p>
                  </a:txBody>
                  <a:tcPr marL="68580" marR="68580" marT="0" marB="0"/>
                </a:tc>
              </a:tr>
              <a:tr h="1550040">
                <a:tc vMerge="1">
                  <a:txBody>
                    <a:bodyPr/>
                    <a:lstStyle/>
                    <a:p>
                      <a:endParaRPr lang="en-US"/>
                    </a:p>
                  </a:txBody>
                  <a:tcPr/>
                </a:tc>
                <a:tc>
                  <a:txBody>
                    <a:bodyPr/>
                    <a:lstStyle/>
                    <a:p>
                      <a:pPr marL="342900" marR="0" lvl="0" indent="-342900">
                        <a:spcBef>
                          <a:spcPts val="0"/>
                        </a:spcBef>
                        <a:spcAft>
                          <a:spcPts val="0"/>
                        </a:spcAft>
                        <a:buFont typeface="Calibri"/>
                        <a:buChar char="-"/>
                      </a:pPr>
                      <a:r>
                        <a:rPr lang="en-US" sz="3400" dirty="0">
                          <a:effectLst/>
                          <a:latin typeface="Arial" panose="020B0604020202020204" pitchFamily="34" charset="0"/>
                          <a:cs typeface="Arial" panose="020B0604020202020204" pitchFamily="34" charset="0"/>
                        </a:rPr>
                        <a:t>PCP and patient experience with the Navigator</a:t>
                      </a:r>
                      <a:endParaRPr lang="en-US" sz="3400" dirty="0">
                        <a:effectLst/>
                        <a:latin typeface="Arial" panose="020B0604020202020204" pitchFamily="34" charset="0"/>
                        <a:ea typeface="Calibri"/>
                        <a:cs typeface="Arial" panose="020B0604020202020204" pitchFamily="34" charset="0"/>
                      </a:endParaRPr>
                    </a:p>
                  </a:txBody>
                  <a:tcPr marL="68580" marR="68580" marT="0" marB="0" anchor="ctr"/>
                </a:tc>
                <a:tc vMerge="1">
                  <a:txBody>
                    <a:bodyPr/>
                    <a:lstStyle/>
                    <a:p>
                      <a:endParaRPr lang="en-US"/>
                    </a:p>
                  </a:txBody>
                  <a:tcPr/>
                </a:tc>
                <a:tc>
                  <a:txBody>
                    <a:bodyPr/>
                    <a:lstStyle/>
                    <a:p>
                      <a:pPr marL="342900" marR="0" lvl="0" indent="-342900">
                        <a:lnSpc>
                          <a:spcPct val="115000"/>
                        </a:lnSpc>
                        <a:spcBef>
                          <a:spcPts val="0"/>
                        </a:spcBef>
                        <a:spcAft>
                          <a:spcPts val="0"/>
                        </a:spcAft>
                        <a:buFont typeface="Calibri"/>
                        <a:buChar char="-"/>
                      </a:pPr>
                      <a:r>
                        <a:rPr lang="en-US" sz="3400" dirty="0" smtClean="0">
                          <a:effectLst/>
                          <a:latin typeface="Arial" panose="020B0604020202020204" pitchFamily="34" charset="0"/>
                          <a:ea typeface="Calibri"/>
                          <a:cs typeface="Arial" panose="020B0604020202020204" pitchFamily="34" charset="0"/>
                        </a:rPr>
                        <a:t>Descriptive statistics and </a:t>
                      </a:r>
                      <a:r>
                        <a:rPr lang="en-US" sz="3400" dirty="0">
                          <a:effectLst/>
                          <a:latin typeface="Arial" panose="020B0604020202020204" pitchFamily="34" charset="0"/>
                          <a:ea typeface="Calibri"/>
                          <a:cs typeface="Arial" panose="020B0604020202020204" pitchFamily="34" charset="0"/>
                        </a:rPr>
                        <a:t>content analysis </a:t>
                      </a:r>
                    </a:p>
                  </a:txBody>
                  <a:tcPr marL="68580" marR="68580" marT="0" marB="0"/>
                </a:tc>
              </a:tr>
              <a:tr h="1044402">
                <a:tc rowSpan="3">
                  <a:txBody>
                    <a:bodyPr/>
                    <a:lstStyle/>
                    <a:p>
                      <a:pPr marL="0" marR="0">
                        <a:lnSpc>
                          <a:spcPct val="115000"/>
                        </a:lnSpc>
                        <a:spcBef>
                          <a:spcPts val="0"/>
                        </a:spcBef>
                        <a:spcAft>
                          <a:spcPts val="0"/>
                        </a:spcAft>
                      </a:pPr>
                      <a:r>
                        <a:rPr lang="en-US" sz="3400" b="1" dirty="0">
                          <a:effectLst/>
                          <a:latin typeface="Arial" panose="020B0604020202020204" pitchFamily="34" charset="0"/>
                          <a:cs typeface="Arial" panose="020B0604020202020204" pitchFamily="34" charset="0"/>
                        </a:rPr>
                        <a:t>Demand</a:t>
                      </a:r>
                      <a:endParaRPr lang="en-US" sz="3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marR="0" lvl="0" indent="-342900">
                        <a:spcBef>
                          <a:spcPts val="0"/>
                        </a:spcBef>
                        <a:spcAft>
                          <a:spcPts val="0"/>
                        </a:spcAft>
                        <a:buFont typeface="Calibri"/>
                        <a:buChar char="-"/>
                      </a:pPr>
                      <a:r>
                        <a:rPr lang="en-US" sz="3400" dirty="0">
                          <a:effectLst/>
                          <a:latin typeface="Arial" panose="020B0604020202020204" pitchFamily="34" charset="0"/>
                          <a:cs typeface="Arial" panose="020B0604020202020204" pitchFamily="34" charset="0"/>
                        </a:rPr>
                        <a:t>Referrals completed by PCPs</a:t>
                      </a:r>
                      <a:endParaRPr lang="en-US" sz="3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marR="0" lvl="0" indent="-342900">
                        <a:spcBef>
                          <a:spcPts val="0"/>
                        </a:spcBef>
                        <a:spcAft>
                          <a:spcPts val="0"/>
                        </a:spcAft>
                        <a:buFont typeface="Times New Roman"/>
                        <a:buChar char="-"/>
                      </a:pPr>
                      <a:r>
                        <a:rPr lang="en-US" sz="3400" dirty="0">
                          <a:effectLst/>
                          <a:latin typeface="Arial" panose="020B0604020202020204" pitchFamily="34" charset="0"/>
                          <a:cs typeface="Arial" panose="020B0604020202020204" pitchFamily="34" charset="0"/>
                        </a:rPr>
                        <a:t>Referral form</a:t>
                      </a:r>
                      <a:endParaRPr lang="en-US" sz="3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marR="0" lvl="0" indent="-342900">
                        <a:spcBef>
                          <a:spcPts val="0"/>
                        </a:spcBef>
                        <a:spcAft>
                          <a:spcPts val="0"/>
                        </a:spcAft>
                        <a:buFont typeface="Times New Roman"/>
                        <a:buChar char="-"/>
                      </a:pPr>
                      <a:r>
                        <a:rPr lang="en-US" sz="3400" dirty="0">
                          <a:effectLst/>
                          <a:latin typeface="Arial" panose="020B0604020202020204" pitchFamily="34" charset="0"/>
                          <a:ea typeface="Calibri"/>
                          <a:cs typeface="Arial" panose="020B0604020202020204" pitchFamily="34" charset="0"/>
                        </a:rPr>
                        <a:t>Rate of referrals </a:t>
                      </a:r>
                    </a:p>
                  </a:txBody>
                  <a:tcPr marL="68580" marR="68580" marT="0" marB="0"/>
                </a:tc>
              </a:tr>
              <a:tr h="1188364">
                <a:tc vMerge="1">
                  <a:txBody>
                    <a:bodyPr/>
                    <a:lstStyle/>
                    <a:p>
                      <a:endParaRPr lang="en-US"/>
                    </a:p>
                  </a:txBody>
                  <a:tcPr/>
                </a:tc>
                <a:tc>
                  <a:txBody>
                    <a:bodyPr/>
                    <a:lstStyle/>
                    <a:p>
                      <a:pPr marL="342900" marR="0" lvl="0" indent="-342900">
                        <a:lnSpc>
                          <a:spcPct val="115000"/>
                        </a:lnSpc>
                        <a:spcBef>
                          <a:spcPts val="0"/>
                        </a:spcBef>
                        <a:spcAft>
                          <a:spcPts val="1000"/>
                        </a:spcAft>
                        <a:buFont typeface="Times New Roman"/>
                        <a:buChar char="-"/>
                      </a:pPr>
                      <a:r>
                        <a:rPr lang="en-US" sz="3400" dirty="0">
                          <a:effectLst/>
                          <a:latin typeface="Arial" panose="020B0604020202020204" pitchFamily="34" charset="0"/>
                          <a:cs typeface="Arial" panose="020B0604020202020204" pitchFamily="34" charset="0"/>
                        </a:rPr>
                        <a:t>Patient acceptance of navigation services </a:t>
                      </a:r>
                      <a:endParaRPr lang="en-US" sz="3400" dirty="0">
                        <a:effectLst/>
                        <a:latin typeface="Arial" panose="020B0604020202020204" pitchFamily="34" charset="0"/>
                        <a:ea typeface="Calibri"/>
                        <a:cs typeface="Arial" panose="020B0604020202020204" pitchFamily="34" charset="0"/>
                      </a:endParaRPr>
                    </a:p>
                  </a:txBody>
                  <a:tcPr marL="68580" marR="68580" marT="0" marB="0"/>
                </a:tc>
                <a:tc rowSpan="2">
                  <a:txBody>
                    <a:bodyPr/>
                    <a:lstStyle/>
                    <a:p>
                      <a:pPr marL="342900" marR="0" lvl="0" indent="-342900">
                        <a:spcBef>
                          <a:spcPts val="0"/>
                        </a:spcBef>
                        <a:spcAft>
                          <a:spcPts val="0"/>
                        </a:spcAft>
                        <a:buFont typeface="Times New Roman"/>
                        <a:buChar char="-"/>
                      </a:pPr>
                      <a:r>
                        <a:rPr lang="en-US" sz="3400" dirty="0">
                          <a:effectLst/>
                          <a:latin typeface="Arial" panose="020B0604020202020204" pitchFamily="34" charset="0"/>
                          <a:cs typeface="Arial" panose="020B0604020202020204" pitchFamily="34" charset="0"/>
                        </a:rPr>
                        <a:t>Navigator Log</a:t>
                      </a:r>
                    </a:p>
                    <a:p>
                      <a:pPr marL="0" marR="0">
                        <a:lnSpc>
                          <a:spcPct val="115000"/>
                        </a:lnSpc>
                        <a:spcBef>
                          <a:spcPts val="0"/>
                        </a:spcBef>
                        <a:spcAft>
                          <a:spcPts val="0"/>
                        </a:spcAft>
                      </a:pPr>
                      <a:r>
                        <a:rPr lang="en-US" sz="3400" dirty="0">
                          <a:effectLst/>
                          <a:latin typeface="Arial" panose="020B0604020202020204" pitchFamily="34" charset="0"/>
                          <a:cs typeface="Arial" panose="020B0604020202020204" pitchFamily="34" charset="0"/>
                        </a:rPr>
                        <a:t> </a:t>
                      </a:r>
                      <a:endParaRPr lang="en-US" sz="34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342900" marR="0" lvl="0" indent="-342900">
                        <a:spcBef>
                          <a:spcPts val="0"/>
                        </a:spcBef>
                        <a:spcAft>
                          <a:spcPts val="0"/>
                        </a:spcAft>
                        <a:buFont typeface="Times New Roman"/>
                        <a:buChar char="-"/>
                      </a:pPr>
                      <a:r>
                        <a:rPr lang="en-US" sz="3400" dirty="0">
                          <a:effectLst/>
                          <a:latin typeface="Arial" panose="020B0604020202020204" pitchFamily="34" charset="0"/>
                          <a:ea typeface="Calibri"/>
                          <a:cs typeface="Arial" panose="020B0604020202020204" pitchFamily="34" charset="0"/>
                        </a:rPr>
                        <a:t>Proportion of patients using navigation services</a:t>
                      </a:r>
                    </a:p>
                  </a:txBody>
                  <a:tcPr marL="68580" marR="68580" marT="0" marB="0"/>
                </a:tc>
              </a:tr>
              <a:tr h="1264601">
                <a:tc vMerge="1">
                  <a:txBody>
                    <a:bodyPr/>
                    <a:lstStyle/>
                    <a:p>
                      <a:endParaRPr lang="en-US"/>
                    </a:p>
                  </a:txBody>
                  <a:tcPr/>
                </a:tc>
                <a:tc>
                  <a:txBody>
                    <a:bodyPr/>
                    <a:lstStyle/>
                    <a:p>
                      <a:pPr marL="342900" marR="0" lvl="0" indent="-342900">
                        <a:spcBef>
                          <a:spcPts val="0"/>
                        </a:spcBef>
                        <a:spcAft>
                          <a:spcPts val="0"/>
                        </a:spcAft>
                        <a:buFont typeface="Times New Roman"/>
                        <a:buChar char="-"/>
                      </a:pPr>
                      <a:r>
                        <a:rPr lang="en-US" sz="3400" dirty="0">
                          <a:effectLst/>
                          <a:latin typeface="Arial" panose="020B0604020202020204" pitchFamily="34" charset="0"/>
                          <a:cs typeface="Arial" panose="020B0604020202020204" pitchFamily="34" charset="0"/>
                        </a:rPr>
                        <a:t>Navigator/patient encounters </a:t>
                      </a:r>
                      <a:endParaRPr lang="en-US" sz="3400" dirty="0">
                        <a:effectLst/>
                        <a:latin typeface="Arial" panose="020B0604020202020204" pitchFamily="34" charset="0"/>
                        <a:ea typeface="Calibri"/>
                        <a:cs typeface="Arial" panose="020B0604020202020204" pitchFamily="34" charset="0"/>
                      </a:endParaRPr>
                    </a:p>
                  </a:txBody>
                  <a:tcPr marL="68580" marR="68580" marT="0" marB="0"/>
                </a:tc>
                <a:tc vMerge="1">
                  <a:txBody>
                    <a:bodyPr/>
                    <a:lstStyle/>
                    <a:p>
                      <a:endParaRPr lang="en-US"/>
                    </a:p>
                  </a:txBody>
                  <a:tcPr/>
                </a:tc>
                <a:tc>
                  <a:txBody>
                    <a:bodyPr/>
                    <a:lstStyle/>
                    <a:p>
                      <a:pPr marL="342900" marR="0" lvl="0" indent="-342900">
                        <a:spcBef>
                          <a:spcPts val="0"/>
                        </a:spcBef>
                        <a:spcAft>
                          <a:spcPts val="0"/>
                        </a:spcAft>
                        <a:buFont typeface="Times New Roman"/>
                        <a:buChar char="-"/>
                      </a:pPr>
                      <a:r>
                        <a:rPr lang="en-US" sz="3400" dirty="0">
                          <a:effectLst/>
                          <a:latin typeface="Arial" panose="020B0604020202020204" pitchFamily="34" charset="0"/>
                          <a:ea typeface="Calibri"/>
                          <a:cs typeface="Arial" panose="020B0604020202020204" pitchFamily="34" charset="0"/>
                        </a:rPr>
                        <a:t>Number of navigator/patient encounters</a:t>
                      </a:r>
                    </a:p>
                  </a:txBody>
                  <a:tcPr marL="68580" marR="68580" marT="0" marB="0"/>
                </a:tc>
              </a:tr>
              <a:tr h="1228311">
                <a:tc rowSpan="4">
                  <a:txBody>
                    <a:bodyPr/>
                    <a:lstStyle/>
                    <a:p>
                      <a:pPr marL="0" marR="0">
                        <a:lnSpc>
                          <a:spcPct val="115000"/>
                        </a:lnSpc>
                        <a:spcBef>
                          <a:spcPts val="0"/>
                        </a:spcBef>
                        <a:spcAft>
                          <a:spcPts val="0"/>
                        </a:spcAft>
                      </a:pPr>
                      <a:r>
                        <a:rPr lang="en-US" sz="3400" b="1" dirty="0">
                          <a:effectLst/>
                          <a:latin typeface="Arial" panose="020B0604020202020204" pitchFamily="34" charset="0"/>
                          <a:cs typeface="Arial" panose="020B0604020202020204" pitchFamily="34" charset="0"/>
                        </a:rPr>
                        <a:t>Implementation</a:t>
                      </a:r>
                      <a:endParaRPr lang="en-US" sz="3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marR="0" lvl="0" indent="-342900">
                        <a:spcBef>
                          <a:spcPts val="0"/>
                        </a:spcBef>
                        <a:spcAft>
                          <a:spcPts val="0"/>
                        </a:spcAft>
                        <a:buFont typeface="Calibri"/>
                        <a:buChar char="-"/>
                      </a:pPr>
                      <a:r>
                        <a:rPr lang="en-US" sz="3400" dirty="0">
                          <a:effectLst/>
                          <a:latin typeface="Arial" panose="020B0604020202020204" pitchFamily="34" charset="0"/>
                          <a:cs typeface="Arial" panose="020B0604020202020204" pitchFamily="34" charset="0"/>
                        </a:rPr>
                        <a:t>PCP readiness to change </a:t>
                      </a:r>
                      <a:endParaRPr lang="en-US" sz="3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457200" marR="0" lvl="0" indent="-457200">
                        <a:lnSpc>
                          <a:spcPct val="100000"/>
                        </a:lnSpc>
                        <a:spcBef>
                          <a:spcPts val="0"/>
                        </a:spcBef>
                        <a:spcAft>
                          <a:spcPts val="0"/>
                        </a:spcAft>
                        <a:buFont typeface="Calibri" panose="020F0502020204030204" pitchFamily="34" charset="0"/>
                        <a:buChar char="₋"/>
                      </a:pPr>
                      <a:r>
                        <a:rPr lang="en-US" sz="3400" u="sng" dirty="0" smtClean="0">
                          <a:effectLst/>
                          <a:latin typeface="Arial" panose="020B0604020202020204" pitchFamily="34" charset="0"/>
                          <a:cs typeface="Arial" panose="020B0604020202020204" pitchFamily="34" charset="0"/>
                        </a:rPr>
                        <a:t>Pre </a:t>
                      </a:r>
                      <a:r>
                        <a:rPr lang="en-US" sz="3400" dirty="0">
                          <a:effectLst/>
                          <a:latin typeface="Arial" panose="020B0604020202020204" pitchFamily="34" charset="0"/>
                          <a:cs typeface="Arial" panose="020B0604020202020204" pitchFamily="34" charset="0"/>
                        </a:rPr>
                        <a:t>and </a:t>
                      </a:r>
                      <a:r>
                        <a:rPr lang="en-US" sz="3400" u="sng" dirty="0" smtClean="0">
                          <a:effectLst/>
                          <a:latin typeface="Arial" panose="020B0604020202020204" pitchFamily="34" charset="0"/>
                          <a:cs typeface="Arial" panose="020B0604020202020204" pitchFamily="34" charset="0"/>
                        </a:rPr>
                        <a:t>post</a:t>
                      </a:r>
                      <a:r>
                        <a:rPr lang="en-US" sz="3400" dirty="0" smtClean="0">
                          <a:effectLst/>
                          <a:latin typeface="Arial" panose="020B0604020202020204" pitchFamily="34" charset="0"/>
                          <a:cs typeface="Arial" panose="020B0604020202020204" pitchFamily="34" charset="0"/>
                        </a:rPr>
                        <a:t> PCP survey</a:t>
                      </a:r>
                    </a:p>
                  </a:txBody>
                  <a:tcPr marL="68580" marR="68580" marT="0" marB="0" anchor="ctr"/>
                </a:tc>
                <a:tc>
                  <a:txBody>
                    <a:bodyPr/>
                    <a:lstStyle/>
                    <a:p>
                      <a:pPr marL="342900" marR="0" lvl="0" indent="-342900">
                        <a:spcBef>
                          <a:spcPts val="0"/>
                        </a:spcBef>
                        <a:spcAft>
                          <a:spcPts val="0"/>
                        </a:spcAft>
                        <a:buFont typeface="Calibri"/>
                        <a:buChar char="-"/>
                      </a:pPr>
                      <a:r>
                        <a:rPr lang="en-US" sz="3400" dirty="0">
                          <a:effectLst/>
                          <a:latin typeface="Arial" panose="020B0604020202020204" pitchFamily="34" charset="0"/>
                          <a:ea typeface="Calibri"/>
                          <a:cs typeface="Arial" panose="020B0604020202020204" pitchFamily="34" charset="0"/>
                        </a:rPr>
                        <a:t>Comparison across </a:t>
                      </a:r>
                      <a:r>
                        <a:rPr lang="en-US" sz="3400" dirty="0" smtClean="0">
                          <a:effectLst/>
                          <a:latin typeface="Arial" panose="020B0604020202020204" pitchFamily="34" charset="0"/>
                          <a:ea typeface="Calibri"/>
                          <a:cs typeface="Arial" panose="020B0604020202020204" pitchFamily="34" charset="0"/>
                        </a:rPr>
                        <a:t>practice </a:t>
                      </a:r>
                      <a:r>
                        <a:rPr lang="en-US" sz="3400" dirty="0">
                          <a:effectLst/>
                          <a:latin typeface="Arial" panose="020B0604020202020204" pitchFamily="34" charset="0"/>
                          <a:ea typeface="Calibri"/>
                          <a:cs typeface="Arial" panose="020B0604020202020204" pitchFamily="34" charset="0"/>
                        </a:rPr>
                        <a:t>models </a:t>
                      </a:r>
                    </a:p>
                  </a:txBody>
                  <a:tcPr marL="68580" marR="68580" marT="0" marB="0"/>
                </a:tc>
              </a:tr>
              <a:tr h="1400486">
                <a:tc vMerge="1">
                  <a:txBody>
                    <a:bodyPr/>
                    <a:lstStyle/>
                    <a:p>
                      <a:endParaRPr lang="en-US"/>
                    </a:p>
                  </a:txBody>
                  <a:tcPr/>
                </a:tc>
                <a:tc>
                  <a:txBody>
                    <a:bodyPr/>
                    <a:lstStyle/>
                    <a:p>
                      <a:pPr marL="342900" marR="0" lvl="0" indent="-342900">
                        <a:spcBef>
                          <a:spcPts val="0"/>
                        </a:spcBef>
                        <a:spcAft>
                          <a:spcPts val="0"/>
                        </a:spcAft>
                        <a:buFont typeface="Calibri"/>
                        <a:buChar char="-"/>
                      </a:pPr>
                      <a:r>
                        <a:rPr lang="en-US" sz="3400" dirty="0">
                          <a:effectLst/>
                          <a:latin typeface="Arial" panose="020B0604020202020204" pitchFamily="34" charset="0"/>
                          <a:cs typeface="Arial" panose="020B0604020202020204" pitchFamily="34" charset="0"/>
                        </a:rPr>
                        <a:t>Mode of delivery of navigation </a:t>
                      </a:r>
                      <a:r>
                        <a:rPr lang="en-US" sz="3400" dirty="0" smtClean="0">
                          <a:effectLst/>
                          <a:latin typeface="Arial" panose="020B0604020202020204" pitchFamily="34" charset="0"/>
                          <a:cs typeface="Arial" panose="020B0604020202020204" pitchFamily="34" charset="0"/>
                        </a:rPr>
                        <a:t>services</a:t>
                      </a:r>
                      <a:endParaRPr lang="en-US" sz="3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marR="0" lvl="0" indent="-342900">
                        <a:spcBef>
                          <a:spcPts val="0"/>
                        </a:spcBef>
                        <a:spcAft>
                          <a:spcPts val="0"/>
                        </a:spcAft>
                        <a:buFont typeface="Calibri"/>
                        <a:buChar char="-"/>
                      </a:pPr>
                      <a:r>
                        <a:rPr lang="en-US" sz="3400" dirty="0">
                          <a:effectLst/>
                          <a:latin typeface="Arial" panose="020B0604020202020204" pitchFamily="34" charset="0"/>
                          <a:cs typeface="Arial" panose="020B0604020202020204" pitchFamily="34" charset="0"/>
                        </a:rPr>
                        <a:t>Navigator Log</a:t>
                      </a:r>
                      <a:endParaRPr lang="en-US" sz="3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marR="0" lvl="0" indent="-342900">
                        <a:lnSpc>
                          <a:spcPct val="115000"/>
                        </a:lnSpc>
                        <a:spcBef>
                          <a:spcPts val="0"/>
                        </a:spcBef>
                        <a:spcAft>
                          <a:spcPts val="0"/>
                        </a:spcAft>
                        <a:buFont typeface="Times New Roman"/>
                        <a:buChar char="-"/>
                      </a:pPr>
                      <a:r>
                        <a:rPr lang="en-US" sz="3400" dirty="0">
                          <a:effectLst/>
                          <a:latin typeface="Arial" panose="020B0604020202020204" pitchFamily="34" charset="0"/>
                          <a:ea typeface="Calibri"/>
                          <a:cs typeface="Arial" panose="020B0604020202020204" pitchFamily="34" charset="0"/>
                        </a:rPr>
                        <a:t>Number of telephone vs. in person encounters</a:t>
                      </a:r>
                    </a:p>
                  </a:txBody>
                  <a:tcPr marL="68580" marR="68580" marT="0" marB="0"/>
                </a:tc>
              </a:tr>
              <a:tr h="966001">
                <a:tc vMerge="1">
                  <a:txBody>
                    <a:bodyPr/>
                    <a:lstStyle/>
                    <a:p>
                      <a:endParaRPr lang="en-US"/>
                    </a:p>
                  </a:txBody>
                  <a:tcPr/>
                </a:tc>
                <a:tc rowSpan="2">
                  <a:txBody>
                    <a:bodyPr/>
                    <a:lstStyle/>
                    <a:p>
                      <a:pPr marL="342900" marR="0" lvl="0" indent="-342900">
                        <a:spcBef>
                          <a:spcPts val="0"/>
                        </a:spcBef>
                        <a:spcAft>
                          <a:spcPts val="0"/>
                        </a:spcAft>
                        <a:buFont typeface="Calibri"/>
                        <a:buChar char="-"/>
                      </a:pPr>
                      <a:r>
                        <a:rPr lang="en-US" sz="3400">
                          <a:effectLst/>
                          <a:latin typeface="Arial" panose="020B0604020202020204" pitchFamily="34" charset="0"/>
                          <a:cs typeface="Arial" panose="020B0604020202020204" pitchFamily="34" charset="0"/>
                        </a:rPr>
                        <a:t>Successful delivery of navigation services</a:t>
                      </a:r>
                      <a:endParaRPr lang="en-US" sz="3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marR="0" lvl="0" indent="-342900">
                        <a:spcBef>
                          <a:spcPts val="0"/>
                        </a:spcBef>
                        <a:spcAft>
                          <a:spcPts val="0"/>
                        </a:spcAft>
                        <a:buFont typeface="Calibri"/>
                        <a:buChar char="-"/>
                      </a:pPr>
                      <a:r>
                        <a:rPr lang="en-US" sz="3400" dirty="0">
                          <a:effectLst/>
                          <a:latin typeface="Arial" panose="020B0604020202020204" pitchFamily="34" charset="0"/>
                          <a:cs typeface="Arial" panose="020B0604020202020204" pitchFamily="34" charset="0"/>
                        </a:rPr>
                        <a:t>Navigator Log</a:t>
                      </a:r>
                      <a:endParaRPr lang="en-US" sz="3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marR="0" lvl="0" indent="-342900">
                        <a:lnSpc>
                          <a:spcPct val="115000"/>
                        </a:lnSpc>
                        <a:spcBef>
                          <a:spcPts val="0"/>
                        </a:spcBef>
                        <a:spcAft>
                          <a:spcPts val="0"/>
                        </a:spcAft>
                        <a:buFont typeface="Times New Roman"/>
                        <a:buChar char="-"/>
                      </a:pPr>
                      <a:r>
                        <a:rPr lang="en-US" sz="3400" dirty="0">
                          <a:effectLst/>
                          <a:latin typeface="Arial" panose="020B0604020202020204" pitchFamily="34" charset="0"/>
                          <a:ea typeface="Calibri"/>
                          <a:cs typeface="Arial" panose="020B0604020202020204" pitchFamily="34" charset="0"/>
                        </a:rPr>
                        <a:t>Rate of patient access to CR</a:t>
                      </a:r>
                    </a:p>
                  </a:txBody>
                  <a:tcPr marL="68580" marR="68580" marT="0" marB="0"/>
                </a:tc>
              </a:tr>
              <a:tr h="1435777">
                <a:tc vMerge="1">
                  <a:txBody>
                    <a:bodyPr/>
                    <a:lstStyle/>
                    <a:p>
                      <a:endParaRPr lang="en-US"/>
                    </a:p>
                  </a:txBody>
                  <a:tcPr/>
                </a:tc>
                <a:tc vMerge="1">
                  <a:txBody>
                    <a:bodyPr/>
                    <a:lstStyle/>
                    <a:p>
                      <a:endParaRPr lang="en-US"/>
                    </a:p>
                  </a:txBody>
                  <a:tcPr/>
                </a:tc>
                <a:tc>
                  <a:txBody>
                    <a:bodyPr/>
                    <a:lstStyle/>
                    <a:p>
                      <a:pPr marL="342900" marR="0" lvl="0" indent="-342900">
                        <a:spcBef>
                          <a:spcPts val="0"/>
                        </a:spcBef>
                        <a:spcAft>
                          <a:spcPts val="0"/>
                        </a:spcAft>
                        <a:buFont typeface="Calibri"/>
                        <a:buChar char="-"/>
                      </a:pPr>
                      <a:r>
                        <a:rPr lang="en-US" sz="3400" u="sng" dirty="0" smtClean="0">
                          <a:effectLst/>
                          <a:latin typeface="Arial" panose="020B0604020202020204" pitchFamily="34" charset="0"/>
                          <a:cs typeface="Arial" panose="020B0604020202020204" pitchFamily="34" charset="0"/>
                        </a:rPr>
                        <a:t>Post</a:t>
                      </a:r>
                      <a:r>
                        <a:rPr lang="en-US" sz="3400" u="sng" baseline="0" dirty="0" smtClean="0">
                          <a:effectLst/>
                          <a:latin typeface="Arial" panose="020B0604020202020204" pitchFamily="34" charset="0"/>
                          <a:cs typeface="Arial" panose="020B0604020202020204" pitchFamily="34" charset="0"/>
                        </a:rPr>
                        <a:t> </a:t>
                      </a:r>
                      <a:r>
                        <a:rPr lang="en-US" sz="3400" baseline="0" dirty="0" smtClean="0">
                          <a:effectLst/>
                          <a:latin typeface="Arial" panose="020B0604020202020204" pitchFamily="34" charset="0"/>
                          <a:cs typeface="Arial" panose="020B0604020202020204" pitchFamily="34" charset="0"/>
                        </a:rPr>
                        <a:t>patient </a:t>
                      </a:r>
                      <a:r>
                        <a:rPr lang="en-US" sz="3400" dirty="0" smtClean="0">
                          <a:effectLst/>
                          <a:latin typeface="Arial" panose="020B0604020202020204" pitchFamily="34" charset="0"/>
                          <a:cs typeface="Arial" panose="020B0604020202020204" pitchFamily="34" charset="0"/>
                        </a:rPr>
                        <a:t>survey </a:t>
                      </a:r>
                      <a:r>
                        <a:rPr lang="en-US" sz="3400" dirty="0">
                          <a:effectLst/>
                          <a:latin typeface="Arial" panose="020B0604020202020204" pitchFamily="34" charset="0"/>
                          <a:cs typeface="Arial" panose="020B0604020202020204" pitchFamily="34" charset="0"/>
                        </a:rPr>
                        <a:t>and interview</a:t>
                      </a:r>
                      <a:endParaRPr lang="en-US" sz="3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marR="0" lvl="0" indent="-342900">
                        <a:lnSpc>
                          <a:spcPct val="115000"/>
                        </a:lnSpc>
                        <a:spcBef>
                          <a:spcPts val="0"/>
                        </a:spcBef>
                        <a:spcAft>
                          <a:spcPts val="0"/>
                        </a:spcAft>
                        <a:buFont typeface="Times New Roman"/>
                        <a:buChar char="-"/>
                      </a:pPr>
                      <a:r>
                        <a:rPr lang="en-US" sz="3400" dirty="0" smtClean="0">
                          <a:effectLst/>
                          <a:latin typeface="Arial" panose="020B0604020202020204" pitchFamily="34" charset="0"/>
                          <a:ea typeface="Calibri"/>
                          <a:cs typeface="Arial" panose="020B0604020202020204" pitchFamily="34" charset="0"/>
                        </a:rPr>
                        <a:t>Descriptive statistics and </a:t>
                      </a:r>
                      <a:r>
                        <a:rPr lang="en-US" sz="3400" dirty="0">
                          <a:effectLst/>
                          <a:latin typeface="Arial" panose="020B0604020202020204" pitchFamily="34" charset="0"/>
                          <a:ea typeface="Calibri"/>
                          <a:cs typeface="Arial" panose="020B0604020202020204" pitchFamily="34" charset="0"/>
                        </a:rPr>
                        <a:t>content analysis </a:t>
                      </a:r>
                    </a:p>
                  </a:txBody>
                  <a:tcPr marL="68580" marR="68580" marT="0" marB="0"/>
                </a:tc>
              </a:tr>
              <a:tr h="1714854">
                <a:tc rowSpan="2">
                  <a:txBody>
                    <a:bodyPr/>
                    <a:lstStyle/>
                    <a:p>
                      <a:pPr marL="0" marR="0">
                        <a:lnSpc>
                          <a:spcPct val="115000"/>
                        </a:lnSpc>
                        <a:spcBef>
                          <a:spcPts val="0"/>
                        </a:spcBef>
                        <a:spcAft>
                          <a:spcPts val="0"/>
                        </a:spcAft>
                      </a:pPr>
                      <a:r>
                        <a:rPr lang="en-US" sz="3400" b="1" dirty="0">
                          <a:effectLst/>
                          <a:latin typeface="Arial" panose="020B0604020202020204" pitchFamily="34" charset="0"/>
                          <a:cs typeface="Arial" panose="020B0604020202020204" pitchFamily="34" charset="0"/>
                        </a:rPr>
                        <a:t>Adaptation</a:t>
                      </a:r>
                      <a:endParaRPr lang="en-US" sz="3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marR="0" lvl="0" indent="-342900">
                        <a:spcBef>
                          <a:spcPts val="0"/>
                        </a:spcBef>
                        <a:spcAft>
                          <a:spcPts val="0"/>
                        </a:spcAft>
                        <a:buFont typeface="Calibri"/>
                        <a:buChar char="-"/>
                      </a:pPr>
                      <a:r>
                        <a:rPr lang="en-US" sz="3400">
                          <a:effectLst/>
                          <a:latin typeface="Arial" panose="020B0604020202020204" pitchFamily="34" charset="0"/>
                          <a:cs typeface="Arial" panose="020B0604020202020204" pitchFamily="34" charset="0"/>
                        </a:rPr>
                        <a:t>Performance of study  activities across PC practice models</a:t>
                      </a:r>
                      <a:endParaRPr lang="en-US" sz="3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marR="0" lvl="0" indent="-342900">
                        <a:spcBef>
                          <a:spcPts val="0"/>
                        </a:spcBef>
                        <a:spcAft>
                          <a:spcPts val="0"/>
                        </a:spcAft>
                        <a:buFont typeface="Times New Roman"/>
                        <a:buChar char="-"/>
                      </a:pPr>
                      <a:r>
                        <a:rPr lang="en-US" sz="3400" dirty="0" smtClean="0">
                          <a:effectLst/>
                          <a:latin typeface="Arial" panose="020B0604020202020204" pitchFamily="34" charset="0"/>
                          <a:cs typeface="Arial" panose="020B0604020202020204" pitchFamily="34" charset="0"/>
                        </a:rPr>
                        <a:t>Rapid cycle evaluation</a:t>
                      </a:r>
                      <a:r>
                        <a:rPr lang="en-US" sz="3400" baseline="0" dirty="0" smtClean="0">
                          <a:effectLst/>
                          <a:latin typeface="Arial" panose="020B0604020202020204" pitchFamily="34" charset="0"/>
                          <a:cs typeface="Arial" panose="020B0604020202020204" pitchFamily="34" charset="0"/>
                        </a:rPr>
                        <a:t> </a:t>
                      </a:r>
                      <a:r>
                        <a:rPr lang="en-US" sz="3400" dirty="0" smtClean="0">
                          <a:effectLst/>
                          <a:latin typeface="Arial" panose="020B0604020202020204" pitchFamily="34" charset="0"/>
                          <a:cs typeface="Arial" panose="020B0604020202020204" pitchFamily="34" charset="0"/>
                        </a:rPr>
                        <a:t>(intervention stage)</a:t>
                      </a:r>
                      <a:endParaRPr lang="en-US" sz="3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marR="0" lvl="0" indent="-342900">
                        <a:lnSpc>
                          <a:spcPct val="115000"/>
                        </a:lnSpc>
                        <a:spcBef>
                          <a:spcPts val="0"/>
                        </a:spcBef>
                        <a:spcAft>
                          <a:spcPts val="0"/>
                        </a:spcAft>
                        <a:buFont typeface="Times New Roman"/>
                        <a:buChar char="-"/>
                      </a:pPr>
                      <a:r>
                        <a:rPr lang="en-US" sz="3400" dirty="0">
                          <a:effectLst/>
                          <a:latin typeface="Arial" panose="020B0604020202020204" pitchFamily="34" charset="0"/>
                          <a:ea typeface="Calibri"/>
                          <a:cs typeface="Arial" panose="020B0604020202020204" pitchFamily="34" charset="0"/>
                        </a:rPr>
                        <a:t>Frequency of </a:t>
                      </a:r>
                      <a:r>
                        <a:rPr lang="en-US" sz="3400" dirty="0" smtClean="0">
                          <a:effectLst/>
                          <a:latin typeface="Arial" panose="020B0604020202020204" pitchFamily="34" charset="0"/>
                          <a:ea typeface="Calibri"/>
                          <a:cs typeface="Arial" panose="020B0604020202020204" pitchFamily="34" charset="0"/>
                        </a:rPr>
                        <a:t>adaptation</a:t>
                      </a:r>
                      <a:r>
                        <a:rPr lang="en-US" sz="3400" baseline="0" dirty="0" smtClean="0">
                          <a:effectLst/>
                          <a:latin typeface="Arial" panose="020B0604020202020204" pitchFamily="34" charset="0"/>
                          <a:ea typeface="Calibri"/>
                          <a:cs typeface="Arial" panose="020B0604020202020204" pitchFamily="34" charset="0"/>
                        </a:rPr>
                        <a:t> of </a:t>
                      </a:r>
                      <a:r>
                        <a:rPr lang="en-US" sz="3400" dirty="0" smtClean="0">
                          <a:effectLst/>
                          <a:latin typeface="Arial" panose="020B0604020202020204" pitchFamily="34" charset="0"/>
                          <a:ea typeface="Calibri"/>
                          <a:cs typeface="Arial" panose="020B0604020202020204" pitchFamily="34" charset="0"/>
                        </a:rPr>
                        <a:t>study activities</a:t>
                      </a:r>
                      <a:endParaRPr lang="en-US" sz="3400" dirty="0">
                        <a:effectLst/>
                        <a:latin typeface="Arial" panose="020B0604020202020204" pitchFamily="34" charset="0"/>
                        <a:ea typeface="Calibri"/>
                        <a:cs typeface="Arial" panose="020B0604020202020204" pitchFamily="34" charset="0"/>
                      </a:endParaRPr>
                    </a:p>
                  </a:txBody>
                  <a:tcPr marL="68580" marR="68580" marT="0" marB="0"/>
                </a:tc>
              </a:tr>
              <a:tr h="2597102">
                <a:tc vMerge="1">
                  <a:txBody>
                    <a:bodyPr/>
                    <a:lstStyle/>
                    <a:p>
                      <a:endParaRPr lang="en-US"/>
                    </a:p>
                  </a:txBody>
                  <a:tcPr/>
                </a:tc>
                <a:tc>
                  <a:txBody>
                    <a:bodyPr/>
                    <a:lstStyle/>
                    <a:p>
                      <a:pPr marL="342900" marR="0" lvl="0" indent="-342900">
                        <a:spcBef>
                          <a:spcPts val="0"/>
                        </a:spcBef>
                        <a:spcAft>
                          <a:spcPts val="0"/>
                        </a:spcAft>
                        <a:buFont typeface="Arial"/>
                        <a:buChar char="-"/>
                      </a:pPr>
                      <a:r>
                        <a:rPr lang="en-US" sz="3400">
                          <a:effectLst/>
                          <a:latin typeface="Arial" panose="020B0604020202020204" pitchFamily="34" charset="0"/>
                          <a:cs typeface="Arial" panose="020B0604020202020204" pitchFamily="34" charset="0"/>
                        </a:rPr>
                        <a:t>Delivery of navigation services (e.g., mode and setting) </a:t>
                      </a:r>
                      <a:endParaRPr lang="en-US" sz="3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marR="0" lvl="0" indent="-342900">
                        <a:spcBef>
                          <a:spcPts val="0"/>
                        </a:spcBef>
                        <a:spcAft>
                          <a:spcPts val="0"/>
                        </a:spcAft>
                        <a:buFont typeface="Times New Roman"/>
                        <a:buChar char="-"/>
                      </a:pPr>
                      <a:r>
                        <a:rPr lang="en-US" sz="3400" dirty="0">
                          <a:effectLst/>
                          <a:latin typeface="Arial" panose="020B0604020202020204" pitchFamily="34" charset="0"/>
                          <a:cs typeface="Arial" panose="020B0604020202020204" pitchFamily="34" charset="0"/>
                        </a:rPr>
                        <a:t>Navigator Log</a:t>
                      </a:r>
                    </a:p>
                    <a:p>
                      <a:pPr>
                        <a:spcAft>
                          <a:spcPts val="0"/>
                        </a:spcAft>
                      </a:pPr>
                      <a:r>
                        <a:rPr lang="en-US" sz="3400" dirty="0">
                          <a:effectLst/>
                          <a:latin typeface="Arial" panose="020B0604020202020204" pitchFamily="34" charset="0"/>
                          <a:cs typeface="Arial" panose="020B0604020202020204" pitchFamily="34" charset="0"/>
                        </a:rPr>
                        <a:t> </a:t>
                      </a:r>
                    </a:p>
                  </a:txBody>
                  <a:tcPr marL="68580" marR="68580" marT="0" marB="0"/>
                </a:tc>
                <a:tc>
                  <a:txBody>
                    <a:bodyPr/>
                    <a:lstStyle/>
                    <a:p>
                      <a:pPr marL="342900" marR="0" lvl="0" indent="-342900">
                        <a:lnSpc>
                          <a:spcPct val="115000"/>
                        </a:lnSpc>
                        <a:spcBef>
                          <a:spcPts val="0"/>
                        </a:spcBef>
                        <a:spcAft>
                          <a:spcPts val="0"/>
                        </a:spcAft>
                        <a:buFont typeface="Times New Roman"/>
                        <a:buChar char="-"/>
                      </a:pPr>
                      <a:r>
                        <a:rPr lang="en-US" sz="3400" dirty="0">
                          <a:effectLst/>
                          <a:latin typeface="Arial" panose="020B0604020202020204" pitchFamily="34" charset="0"/>
                          <a:ea typeface="Calibri"/>
                          <a:cs typeface="Arial" panose="020B0604020202020204" pitchFamily="34" charset="0"/>
                        </a:rPr>
                        <a:t>Proportion of phone vs. in-person encounters</a:t>
                      </a:r>
                    </a:p>
                    <a:p>
                      <a:pPr marL="342900" marR="0" lvl="0" indent="-342900">
                        <a:lnSpc>
                          <a:spcPct val="115000"/>
                        </a:lnSpc>
                        <a:spcBef>
                          <a:spcPts val="0"/>
                        </a:spcBef>
                        <a:spcAft>
                          <a:spcPts val="0"/>
                        </a:spcAft>
                        <a:buFont typeface="Times New Roman"/>
                        <a:buChar char="-"/>
                      </a:pPr>
                      <a:r>
                        <a:rPr lang="en-US" sz="3400" dirty="0">
                          <a:effectLst/>
                          <a:latin typeface="Arial" panose="020B0604020202020204" pitchFamily="34" charset="0"/>
                          <a:ea typeface="Calibri"/>
                          <a:cs typeface="Arial" panose="020B0604020202020204" pitchFamily="34" charset="0"/>
                        </a:rPr>
                        <a:t>Proportion of </a:t>
                      </a:r>
                      <a:r>
                        <a:rPr lang="en-US" sz="3400" dirty="0" smtClean="0">
                          <a:effectLst/>
                          <a:latin typeface="Arial" panose="020B0604020202020204" pitchFamily="34" charset="0"/>
                          <a:ea typeface="Calibri"/>
                          <a:cs typeface="Arial" panose="020B0604020202020204" pitchFamily="34" charset="0"/>
                        </a:rPr>
                        <a:t>in-person </a:t>
                      </a:r>
                      <a:r>
                        <a:rPr lang="en-US" sz="3400" dirty="0">
                          <a:effectLst/>
                          <a:latin typeface="Arial" panose="020B0604020202020204" pitchFamily="34" charset="0"/>
                          <a:ea typeface="Calibri"/>
                          <a:cs typeface="Arial" panose="020B0604020202020204" pitchFamily="34" charset="0"/>
                        </a:rPr>
                        <a:t>encounters at the practice vs. elsewhere </a:t>
                      </a:r>
                    </a:p>
                  </a:txBody>
                  <a:tcPr marL="68580" marR="68580" marT="0" marB="0"/>
                </a:tc>
              </a:tr>
              <a:tr h="1149994">
                <a:tc rowSpan="3">
                  <a:txBody>
                    <a:bodyPr/>
                    <a:lstStyle/>
                    <a:p>
                      <a:pPr marL="0" marR="0">
                        <a:lnSpc>
                          <a:spcPct val="115000"/>
                        </a:lnSpc>
                        <a:spcBef>
                          <a:spcPts val="0"/>
                        </a:spcBef>
                        <a:spcAft>
                          <a:spcPts val="0"/>
                        </a:spcAft>
                      </a:pPr>
                      <a:r>
                        <a:rPr lang="en-US" sz="3400" b="1" dirty="0">
                          <a:effectLst/>
                          <a:latin typeface="Arial" panose="020B0604020202020204" pitchFamily="34" charset="0"/>
                          <a:cs typeface="Arial" panose="020B0604020202020204" pitchFamily="34" charset="0"/>
                        </a:rPr>
                        <a:t>Integration</a:t>
                      </a:r>
                      <a:endParaRPr lang="en-US" sz="3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marR="0" lvl="0" indent="-342900">
                        <a:spcBef>
                          <a:spcPts val="0"/>
                        </a:spcBef>
                        <a:spcAft>
                          <a:spcPts val="0"/>
                        </a:spcAft>
                        <a:buFont typeface="Times New Roman"/>
                        <a:buChar char="-"/>
                      </a:pPr>
                      <a:r>
                        <a:rPr lang="en-US" sz="3400" dirty="0" smtClean="0">
                          <a:effectLst/>
                          <a:latin typeface="Arial" panose="020B0604020202020204" pitchFamily="34" charset="0"/>
                          <a:cs typeface="Arial" panose="020B0604020202020204" pitchFamily="34" charset="0"/>
                        </a:rPr>
                        <a:t>Practice </a:t>
                      </a:r>
                      <a:r>
                        <a:rPr lang="en-US" sz="3400" dirty="0">
                          <a:effectLst/>
                          <a:latin typeface="Arial" panose="020B0604020202020204" pitchFamily="34" charset="0"/>
                          <a:cs typeface="Arial" panose="020B0604020202020204" pitchFamily="34" charset="0"/>
                        </a:rPr>
                        <a:t>organizational structure</a:t>
                      </a:r>
                      <a:endParaRPr lang="en-US" sz="3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marR="0" lvl="0" indent="-342900">
                        <a:spcBef>
                          <a:spcPts val="0"/>
                        </a:spcBef>
                        <a:spcAft>
                          <a:spcPts val="0"/>
                        </a:spcAft>
                        <a:buFont typeface="Times New Roman"/>
                        <a:buChar char="-"/>
                      </a:pPr>
                      <a:r>
                        <a:rPr lang="en-US" sz="3400" b="0" u="sng" dirty="0" smtClean="0">
                          <a:effectLst/>
                          <a:latin typeface="Arial" panose="020B0604020202020204" pitchFamily="34" charset="0"/>
                          <a:cs typeface="Arial" panose="020B0604020202020204" pitchFamily="34" charset="0"/>
                        </a:rPr>
                        <a:t>Post</a:t>
                      </a:r>
                      <a:r>
                        <a:rPr lang="en-US" sz="3400" b="0" dirty="0" smtClean="0">
                          <a:effectLst/>
                          <a:latin typeface="Arial" panose="020B0604020202020204" pitchFamily="34" charset="0"/>
                          <a:cs typeface="Arial" panose="020B0604020202020204" pitchFamily="34" charset="0"/>
                        </a:rPr>
                        <a:t> </a:t>
                      </a:r>
                      <a:r>
                        <a:rPr lang="en-US" sz="3400" dirty="0" smtClean="0">
                          <a:effectLst/>
                          <a:latin typeface="Arial" panose="020B0604020202020204" pitchFamily="34" charset="0"/>
                          <a:cs typeface="Arial" panose="020B0604020202020204" pitchFamily="34" charset="0"/>
                        </a:rPr>
                        <a:t>PCP survey </a:t>
                      </a:r>
                      <a:endParaRPr lang="en-US" sz="3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marR="0" lvl="0" indent="-342900">
                        <a:lnSpc>
                          <a:spcPct val="115000"/>
                        </a:lnSpc>
                        <a:spcBef>
                          <a:spcPts val="0"/>
                        </a:spcBef>
                        <a:spcAft>
                          <a:spcPts val="0"/>
                        </a:spcAft>
                        <a:buFont typeface="Calibri"/>
                        <a:buChar char="-"/>
                      </a:pPr>
                      <a:r>
                        <a:rPr lang="en-US" sz="3400" dirty="0">
                          <a:effectLst/>
                          <a:latin typeface="Arial" panose="020B0604020202020204" pitchFamily="34" charset="0"/>
                          <a:ea typeface="Calibri"/>
                          <a:cs typeface="Arial" panose="020B0604020202020204" pitchFamily="34" charset="0"/>
                        </a:rPr>
                        <a:t>Comparison </a:t>
                      </a:r>
                      <a:r>
                        <a:rPr lang="en-US" sz="3400" dirty="0" smtClean="0">
                          <a:effectLst/>
                          <a:latin typeface="Arial" panose="020B0604020202020204" pitchFamily="34" charset="0"/>
                          <a:ea typeface="Calibri"/>
                          <a:cs typeface="Arial" panose="020B0604020202020204" pitchFamily="34" charset="0"/>
                        </a:rPr>
                        <a:t>across </a:t>
                      </a:r>
                      <a:r>
                        <a:rPr lang="en-US" sz="3400" dirty="0">
                          <a:effectLst/>
                          <a:latin typeface="Arial" panose="020B0604020202020204" pitchFamily="34" charset="0"/>
                          <a:ea typeface="Calibri"/>
                          <a:cs typeface="Arial" panose="020B0604020202020204" pitchFamily="34" charset="0"/>
                        </a:rPr>
                        <a:t>practice models</a:t>
                      </a:r>
                    </a:p>
                  </a:txBody>
                  <a:tcPr marL="68580" marR="68580" marT="0" marB="0"/>
                </a:tc>
              </a:tr>
              <a:tr h="1550040">
                <a:tc vMerge="1">
                  <a:txBody>
                    <a:bodyPr/>
                    <a:lstStyle/>
                    <a:p>
                      <a:endParaRPr lang="en-US"/>
                    </a:p>
                  </a:txBody>
                  <a:tcPr/>
                </a:tc>
                <a:tc>
                  <a:txBody>
                    <a:bodyPr/>
                    <a:lstStyle/>
                    <a:p>
                      <a:pPr marL="342900" marR="0" lvl="0" indent="-342900">
                        <a:spcBef>
                          <a:spcPts val="0"/>
                        </a:spcBef>
                        <a:spcAft>
                          <a:spcPts val="0"/>
                        </a:spcAft>
                        <a:buFont typeface="Times New Roman"/>
                        <a:buChar char="-"/>
                      </a:pPr>
                      <a:r>
                        <a:rPr lang="en-US" sz="3400" dirty="0" smtClean="0">
                          <a:effectLst/>
                          <a:latin typeface="Arial" panose="020B0604020202020204" pitchFamily="34" charset="0"/>
                          <a:cs typeface="Arial" panose="020B0604020202020204" pitchFamily="34" charset="0"/>
                        </a:rPr>
                        <a:t>PCP satisfaction </a:t>
                      </a:r>
                      <a:r>
                        <a:rPr lang="en-US" sz="3400" dirty="0">
                          <a:effectLst/>
                          <a:latin typeface="Arial" panose="020B0604020202020204" pitchFamily="34" charset="0"/>
                          <a:cs typeface="Arial" panose="020B0604020202020204" pitchFamily="34" charset="0"/>
                        </a:rPr>
                        <a:t>with intervention activities</a:t>
                      </a:r>
                      <a:endParaRPr lang="en-US" sz="3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marR="0" lvl="0" indent="-342900">
                        <a:spcBef>
                          <a:spcPts val="0"/>
                        </a:spcBef>
                        <a:spcAft>
                          <a:spcPts val="0"/>
                        </a:spcAft>
                        <a:buFont typeface="Calibri"/>
                        <a:buChar char="-"/>
                      </a:pPr>
                      <a:r>
                        <a:rPr lang="en-US" sz="3400" dirty="0" smtClean="0">
                          <a:effectLst/>
                          <a:latin typeface="Arial" panose="020B0604020202020204" pitchFamily="34" charset="0"/>
                          <a:cs typeface="Arial" panose="020B0604020202020204" pitchFamily="34" charset="0"/>
                        </a:rPr>
                        <a:t>Rapid cycle evaluation</a:t>
                      </a:r>
                      <a:r>
                        <a:rPr lang="en-US" sz="3400" baseline="0" dirty="0" smtClean="0">
                          <a:effectLst/>
                          <a:latin typeface="Arial" panose="020B0604020202020204" pitchFamily="34" charset="0"/>
                          <a:cs typeface="Arial" panose="020B0604020202020204" pitchFamily="34" charset="0"/>
                        </a:rPr>
                        <a:t> </a:t>
                      </a:r>
                      <a:r>
                        <a:rPr lang="en-US" sz="3400" dirty="0" smtClean="0">
                          <a:effectLst/>
                          <a:latin typeface="Arial" panose="020B0604020202020204" pitchFamily="34" charset="0"/>
                          <a:cs typeface="Arial" panose="020B0604020202020204" pitchFamily="34" charset="0"/>
                        </a:rPr>
                        <a:t>(intervention</a:t>
                      </a:r>
                      <a:r>
                        <a:rPr lang="en-US" sz="3400" baseline="0" dirty="0" smtClean="0">
                          <a:effectLst/>
                          <a:latin typeface="Arial" panose="020B0604020202020204" pitchFamily="34" charset="0"/>
                          <a:cs typeface="Arial" panose="020B0604020202020204" pitchFamily="34" charset="0"/>
                        </a:rPr>
                        <a:t> </a:t>
                      </a:r>
                      <a:r>
                        <a:rPr lang="en-US" sz="3400" dirty="0" smtClean="0">
                          <a:effectLst/>
                          <a:latin typeface="Arial" panose="020B0604020202020204" pitchFamily="34" charset="0"/>
                          <a:cs typeface="Arial" panose="020B0604020202020204" pitchFamily="34" charset="0"/>
                        </a:rPr>
                        <a:t>stage)</a:t>
                      </a:r>
                      <a:endParaRPr lang="en-US" sz="3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marR="0" lvl="0" indent="-342900">
                        <a:lnSpc>
                          <a:spcPct val="115000"/>
                        </a:lnSpc>
                        <a:spcBef>
                          <a:spcPts val="0"/>
                        </a:spcBef>
                        <a:spcAft>
                          <a:spcPts val="0"/>
                        </a:spcAft>
                        <a:buFont typeface="Calibri"/>
                        <a:buChar char="-"/>
                      </a:pPr>
                      <a:r>
                        <a:rPr lang="en-US" sz="3400" dirty="0" smtClean="0">
                          <a:effectLst/>
                          <a:latin typeface="Arial" panose="020B0604020202020204" pitchFamily="34" charset="0"/>
                          <a:ea typeface="Calibri"/>
                          <a:cs typeface="Arial" panose="020B0604020202020204" pitchFamily="34" charset="0"/>
                        </a:rPr>
                        <a:t>Descriptive statistics </a:t>
                      </a:r>
                      <a:r>
                        <a:rPr lang="en-US" sz="3400" dirty="0">
                          <a:effectLst/>
                          <a:latin typeface="Arial" panose="020B0604020202020204" pitchFamily="34" charset="0"/>
                          <a:ea typeface="Calibri"/>
                          <a:cs typeface="Arial" panose="020B0604020202020204" pitchFamily="34" charset="0"/>
                        </a:rPr>
                        <a:t>and content analysis</a:t>
                      </a:r>
                    </a:p>
                  </a:txBody>
                  <a:tcPr marL="68580" marR="68580" marT="0" marB="0"/>
                </a:tc>
              </a:tr>
              <a:tr h="1149994">
                <a:tc vMerge="1">
                  <a:txBody>
                    <a:bodyPr/>
                    <a:lstStyle/>
                    <a:p>
                      <a:endParaRPr lang="en-US"/>
                    </a:p>
                  </a:txBody>
                  <a:tcPr/>
                </a:tc>
                <a:tc>
                  <a:txBody>
                    <a:bodyPr/>
                    <a:lstStyle/>
                    <a:p>
                      <a:pPr marL="342900" marR="0" lvl="0" indent="-342900">
                        <a:spcBef>
                          <a:spcPts val="0"/>
                        </a:spcBef>
                        <a:spcAft>
                          <a:spcPts val="0"/>
                        </a:spcAft>
                        <a:buFont typeface="Times New Roman"/>
                        <a:buChar char="-"/>
                      </a:pPr>
                      <a:r>
                        <a:rPr lang="en-US" sz="3400">
                          <a:effectLst/>
                          <a:latin typeface="Arial" panose="020B0604020202020204" pitchFamily="34" charset="0"/>
                          <a:cs typeface="Arial" panose="020B0604020202020204" pitchFamily="34" charset="0"/>
                        </a:rPr>
                        <a:t>Patient/navigator encounters at the practice site</a:t>
                      </a:r>
                      <a:endParaRPr lang="en-US" sz="3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marR="0" lvl="0" indent="-342900">
                        <a:spcBef>
                          <a:spcPts val="0"/>
                        </a:spcBef>
                        <a:spcAft>
                          <a:spcPts val="0"/>
                        </a:spcAft>
                        <a:buFont typeface="Times New Roman"/>
                        <a:buChar char="-"/>
                      </a:pPr>
                      <a:r>
                        <a:rPr lang="en-US" sz="3400" dirty="0">
                          <a:effectLst/>
                          <a:latin typeface="Arial" panose="020B0604020202020204" pitchFamily="34" charset="0"/>
                          <a:cs typeface="Arial" panose="020B0604020202020204" pitchFamily="34" charset="0"/>
                        </a:rPr>
                        <a:t>Navigator Log</a:t>
                      </a:r>
                    </a:p>
                    <a:p>
                      <a:pPr>
                        <a:spcAft>
                          <a:spcPts val="0"/>
                        </a:spcAft>
                      </a:pPr>
                      <a:r>
                        <a:rPr lang="en-US" sz="3400" dirty="0">
                          <a:effectLst/>
                          <a:latin typeface="Arial" panose="020B0604020202020204" pitchFamily="34" charset="0"/>
                          <a:cs typeface="Arial" panose="020B0604020202020204" pitchFamily="34" charset="0"/>
                        </a:rPr>
                        <a:t> </a:t>
                      </a:r>
                    </a:p>
                  </a:txBody>
                  <a:tcPr marL="68580" marR="68580" marT="0" marB="0"/>
                </a:tc>
                <a:tc>
                  <a:txBody>
                    <a:bodyPr/>
                    <a:lstStyle/>
                    <a:p>
                      <a:pPr marL="342900" marR="0" lvl="0" indent="-342900">
                        <a:lnSpc>
                          <a:spcPct val="115000"/>
                        </a:lnSpc>
                        <a:spcBef>
                          <a:spcPts val="0"/>
                        </a:spcBef>
                        <a:spcAft>
                          <a:spcPts val="0"/>
                        </a:spcAft>
                        <a:buFont typeface="Times New Roman"/>
                        <a:buChar char="-"/>
                      </a:pPr>
                      <a:r>
                        <a:rPr lang="en-US" sz="3400" dirty="0">
                          <a:effectLst/>
                          <a:latin typeface="Arial" panose="020B0604020202020204" pitchFamily="34" charset="0"/>
                          <a:ea typeface="Calibri"/>
                          <a:cs typeface="Arial" panose="020B0604020202020204" pitchFamily="34" charset="0"/>
                        </a:rPr>
                        <a:t>Frequency of encounters at the practice site</a:t>
                      </a:r>
                    </a:p>
                  </a:txBody>
                  <a:tcPr marL="68580" marR="68580" marT="0" marB="0"/>
                </a:tc>
              </a:tr>
              <a:tr h="1188364">
                <a:tc rowSpan="2">
                  <a:txBody>
                    <a:bodyPr/>
                    <a:lstStyle/>
                    <a:p>
                      <a:pPr marL="0" marR="0">
                        <a:lnSpc>
                          <a:spcPct val="115000"/>
                        </a:lnSpc>
                        <a:spcBef>
                          <a:spcPts val="0"/>
                        </a:spcBef>
                        <a:spcAft>
                          <a:spcPts val="0"/>
                        </a:spcAft>
                      </a:pPr>
                      <a:r>
                        <a:rPr lang="en-US" sz="3400" b="1" dirty="0">
                          <a:effectLst/>
                          <a:latin typeface="Arial" panose="020B0604020202020204" pitchFamily="34" charset="0"/>
                          <a:cs typeface="Arial" panose="020B0604020202020204" pitchFamily="34" charset="0"/>
                        </a:rPr>
                        <a:t>Practicality </a:t>
                      </a:r>
                      <a:endParaRPr lang="en-US" sz="34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marR="0" lvl="0" indent="-342900">
                        <a:lnSpc>
                          <a:spcPct val="115000"/>
                        </a:lnSpc>
                        <a:spcBef>
                          <a:spcPts val="0"/>
                        </a:spcBef>
                        <a:spcAft>
                          <a:spcPts val="0"/>
                        </a:spcAft>
                        <a:buFont typeface="Times New Roman"/>
                        <a:buChar char="-"/>
                      </a:pPr>
                      <a:r>
                        <a:rPr lang="en-US" sz="3400">
                          <a:effectLst/>
                          <a:latin typeface="Arial" panose="020B0604020202020204" pitchFamily="34" charset="0"/>
                          <a:cs typeface="Arial" panose="020B0604020202020204" pitchFamily="34" charset="0"/>
                        </a:rPr>
                        <a:t>PCP ability to perform study activities </a:t>
                      </a:r>
                      <a:endParaRPr lang="en-US" sz="340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marR="0" lvl="0" indent="-342900">
                        <a:lnSpc>
                          <a:spcPct val="115000"/>
                        </a:lnSpc>
                        <a:spcBef>
                          <a:spcPts val="0"/>
                        </a:spcBef>
                        <a:spcAft>
                          <a:spcPts val="0"/>
                        </a:spcAft>
                        <a:buFont typeface="Times New Roman"/>
                        <a:buChar char="-"/>
                      </a:pPr>
                      <a:r>
                        <a:rPr lang="en-US" sz="3400" dirty="0" smtClean="0">
                          <a:effectLst/>
                          <a:latin typeface="Arial" panose="020B0604020202020204" pitchFamily="34" charset="0"/>
                          <a:cs typeface="Arial" panose="020B0604020202020204" pitchFamily="34" charset="0"/>
                        </a:rPr>
                        <a:t>Rapid cycle evaluation (intervention stage)</a:t>
                      </a:r>
                      <a:endParaRPr lang="en-US" sz="3400" dirty="0">
                        <a:effectLst/>
                        <a:latin typeface="Arial" panose="020B0604020202020204" pitchFamily="34" charset="0"/>
                        <a:ea typeface="Calibri"/>
                        <a:cs typeface="Arial" panose="020B0604020202020204" pitchFamily="34" charset="0"/>
                      </a:endParaRPr>
                    </a:p>
                  </a:txBody>
                  <a:tcPr marL="68580" marR="68580" marT="0" marB="0"/>
                </a:tc>
                <a:tc rowSpan="2">
                  <a:txBody>
                    <a:bodyPr/>
                    <a:lstStyle/>
                    <a:p>
                      <a:pPr marL="342900" marR="0" lvl="0" indent="-342900">
                        <a:lnSpc>
                          <a:spcPct val="115000"/>
                        </a:lnSpc>
                        <a:spcBef>
                          <a:spcPts val="0"/>
                        </a:spcBef>
                        <a:spcAft>
                          <a:spcPts val="0"/>
                        </a:spcAft>
                        <a:buFont typeface="Times New Roman"/>
                        <a:buChar char="-"/>
                      </a:pPr>
                      <a:r>
                        <a:rPr lang="en-US" sz="3400" dirty="0" smtClean="0">
                          <a:effectLst/>
                          <a:latin typeface="Arial" panose="020B0604020202020204" pitchFamily="34" charset="0"/>
                          <a:ea typeface="Calibri"/>
                          <a:cs typeface="Arial" panose="020B0604020202020204" pitchFamily="34" charset="0"/>
                        </a:rPr>
                        <a:t>Descriptive</a:t>
                      </a:r>
                      <a:r>
                        <a:rPr lang="en-US" sz="3400" baseline="0" dirty="0" smtClean="0">
                          <a:effectLst/>
                          <a:latin typeface="Arial" panose="020B0604020202020204" pitchFamily="34" charset="0"/>
                          <a:ea typeface="Calibri"/>
                          <a:cs typeface="Arial" panose="020B0604020202020204" pitchFamily="34" charset="0"/>
                        </a:rPr>
                        <a:t> statistics</a:t>
                      </a:r>
                      <a:r>
                        <a:rPr lang="en-US" sz="3400" dirty="0" smtClean="0">
                          <a:effectLst/>
                          <a:latin typeface="Arial" panose="020B0604020202020204" pitchFamily="34" charset="0"/>
                          <a:ea typeface="Calibri"/>
                          <a:cs typeface="Arial" panose="020B0604020202020204" pitchFamily="34" charset="0"/>
                        </a:rPr>
                        <a:t> </a:t>
                      </a:r>
                      <a:r>
                        <a:rPr lang="en-US" sz="3400" dirty="0">
                          <a:effectLst/>
                          <a:latin typeface="Arial" panose="020B0604020202020204" pitchFamily="34" charset="0"/>
                          <a:ea typeface="Calibri"/>
                          <a:cs typeface="Arial" panose="020B0604020202020204" pitchFamily="34" charset="0"/>
                        </a:rPr>
                        <a:t>and content analysis</a:t>
                      </a:r>
                    </a:p>
                  </a:txBody>
                  <a:tcPr marL="68580" marR="68580" marT="0" marB="0" anchor="ctr"/>
                </a:tc>
              </a:tr>
              <a:tr h="1149994">
                <a:tc vMerge="1">
                  <a:txBody>
                    <a:bodyPr/>
                    <a:lstStyle/>
                    <a:p>
                      <a:endParaRPr lang="en-US"/>
                    </a:p>
                  </a:txBody>
                  <a:tcPr/>
                </a:tc>
                <a:tc>
                  <a:txBody>
                    <a:bodyPr/>
                    <a:lstStyle/>
                    <a:p>
                      <a:pPr marL="342900" marR="0" lvl="0" indent="-342900">
                        <a:lnSpc>
                          <a:spcPct val="115000"/>
                        </a:lnSpc>
                        <a:spcBef>
                          <a:spcPts val="0"/>
                        </a:spcBef>
                        <a:spcAft>
                          <a:spcPts val="0"/>
                        </a:spcAft>
                        <a:buFont typeface="Times New Roman"/>
                        <a:buChar char="-"/>
                      </a:pPr>
                      <a:r>
                        <a:rPr lang="en-US" sz="3400" dirty="0">
                          <a:effectLst/>
                          <a:latin typeface="Arial" panose="020B0604020202020204" pitchFamily="34" charset="0"/>
                          <a:cs typeface="Arial" panose="020B0604020202020204" pitchFamily="34" charset="0"/>
                        </a:rPr>
                        <a:t>Patient </a:t>
                      </a:r>
                      <a:r>
                        <a:rPr lang="en-US" sz="3400" dirty="0" smtClean="0">
                          <a:effectLst/>
                          <a:latin typeface="Arial" panose="020B0604020202020204" pitchFamily="34" charset="0"/>
                          <a:cs typeface="Arial" panose="020B0604020202020204" pitchFamily="34" charset="0"/>
                        </a:rPr>
                        <a:t>experience with navigator </a:t>
                      </a:r>
                      <a:r>
                        <a:rPr lang="en-US" sz="3400" dirty="0">
                          <a:effectLst/>
                          <a:latin typeface="Arial" panose="020B0604020202020204" pitchFamily="34" charset="0"/>
                          <a:cs typeface="Arial" panose="020B0604020202020204" pitchFamily="34" charset="0"/>
                        </a:rPr>
                        <a:t>services</a:t>
                      </a:r>
                      <a:endParaRPr lang="en-US" sz="3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marR="0" lvl="0" indent="-342900">
                        <a:lnSpc>
                          <a:spcPct val="115000"/>
                        </a:lnSpc>
                        <a:spcBef>
                          <a:spcPts val="0"/>
                        </a:spcBef>
                        <a:spcAft>
                          <a:spcPts val="0"/>
                        </a:spcAft>
                        <a:buFont typeface="Times New Roman"/>
                        <a:buChar char="-"/>
                      </a:pPr>
                      <a:r>
                        <a:rPr lang="en-US" sz="3400" u="sng" dirty="0" smtClean="0">
                          <a:effectLst/>
                          <a:latin typeface="Arial" panose="020B0604020202020204" pitchFamily="34" charset="0"/>
                          <a:cs typeface="Arial" panose="020B0604020202020204" pitchFamily="34" charset="0"/>
                        </a:rPr>
                        <a:t>Post</a:t>
                      </a:r>
                      <a:r>
                        <a:rPr lang="en-US" sz="3400" dirty="0" smtClean="0">
                          <a:effectLst/>
                          <a:latin typeface="Arial" panose="020B0604020202020204" pitchFamily="34" charset="0"/>
                          <a:cs typeface="Arial" panose="020B0604020202020204" pitchFamily="34" charset="0"/>
                        </a:rPr>
                        <a:t> </a:t>
                      </a:r>
                      <a:r>
                        <a:rPr lang="en-US" sz="3400" dirty="0">
                          <a:effectLst/>
                          <a:latin typeface="Arial" panose="020B0604020202020204" pitchFamily="34" charset="0"/>
                          <a:cs typeface="Arial" panose="020B0604020202020204" pitchFamily="34" charset="0"/>
                        </a:rPr>
                        <a:t>patient survey and interview</a:t>
                      </a:r>
                      <a:endParaRPr lang="en-US" sz="3400" dirty="0">
                        <a:effectLst/>
                        <a:latin typeface="Arial" panose="020B0604020202020204" pitchFamily="34" charset="0"/>
                        <a:ea typeface="Calibri"/>
                        <a:cs typeface="Arial" panose="020B0604020202020204" pitchFamily="34" charset="0"/>
                      </a:endParaRPr>
                    </a:p>
                  </a:txBody>
                  <a:tcPr marL="68580" marR="68580" marT="0" marB="0"/>
                </a:tc>
                <a:tc vMerge="1">
                  <a:txBody>
                    <a:bodyPr/>
                    <a:lstStyle/>
                    <a:p>
                      <a:endParaRPr lang="en-US" dirty="0"/>
                    </a:p>
                  </a:txBody>
                  <a:tcPr/>
                </a:tc>
              </a:tr>
            </a:tbl>
          </a:graphicData>
        </a:graphic>
      </p:graphicFrame>
      <p:sp>
        <p:nvSpPr>
          <p:cNvPr id="54" name="ZoneTexte 51"/>
          <p:cNvSpPr txBox="1"/>
          <p:nvPr/>
        </p:nvSpPr>
        <p:spPr>
          <a:xfrm>
            <a:off x="38951150" y="4901127"/>
            <a:ext cx="11926857" cy="1155030"/>
          </a:xfrm>
          <a:prstGeom prst="snip2Diag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8900000" scaled="1"/>
            <a:tileRect/>
          </a:gradFill>
        </p:spPr>
        <p:txBody>
          <a:bodyPr wrap="square" rtlCol="0">
            <a:spAutoFit/>
          </a:bodyPr>
          <a:lstStyle/>
          <a:p>
            <a:r>
              <a:rPr lang="en-CA" sz="5689" b="1" dirty="0" smtClean="0">
                <a:solidFill>
                  <a:schemeClr val="bg1"/>
                </a:solidFill>
              </a:rPr>
              <a:t>Study Process</a:t>
            </a:r>
          </a:p>
        </p:txBody>
      </p:sp>
      <p:sp>
        <p:nvSpPr>
          <p:cNvPr id="20" name="TextBox 19"/>
          <p:cNvSpPr txBox="1"/>
          <p:nvPr/>
        </p:nvSpPr>
        <p:spPr>
          <a:xfrm>
            <a:off x="38859827" y="21052450"/>
            <a:ext cx="12137705" cy="6494085"/>
          </a:xfrm>
          <a:prstGeom prst="rect">
            <a:avLst/>
          </a:prstGeom>
          <a:noFill/>
        </p:spPr>
        <p:txBody>
          <a:bodyPr wrap="square" rtlCol="0">
            <a:spAutoFit/>
          </a:bodyPr>
          <a:lstStyle/>
          <a:p>
            <a:pPr marL="571500" indent="-571500" algn="just">
              <a:spcBef>
                <a:spcPts val="600"/>
              </a:spcBef>
              <a:spcAft>
                <a:spcPts val="600"/>
              </a:spcAft>
              <a:buFont typeface="Wingdings" panose="05000000000000000000" pitchFamily="2" charset="2"/>
              <a:buChar char="§"/>
            </a:pPr>
            <a:r>
              <a:rPr lang="en-US" sz="3600" dirty="0"/>
              <a:t>A total of 4 practices, 32 providers, </a:t>
            </a:r>
            <a:r>
              <a:rPr lang="en-US" sz="3600"/>
              <a:t>and </a:t>
            </a:r>
            <a:r>
              <a:rPr lang="en-US" sz="3600" smtClean="0"/>
              <a:t>41 </a:t>
            </a:r>
            <a:r>
              <a:rPr lang="en-US" sz="3600" dirty="0"/>
              <a:t>patients are currently enrolled in the </a:t>
            </a:r>
            <a:r>
              <a:rPr lang="en-US" sz="3600" dirty="0" smtClean="0"/>
              <a:t>study.</a:t>
            </a:r>
            <a:endParaRPr lang="en-US" sz="3600" dirty="0"/>
          </a:p>
          <a:p>
            <a:pPr marL="571500" indent="-571500" algn="just">
              <a:spcBef>
                <a:spcPts val="600"/>
              </a:spcBef>
              <a:spcAft>
                <a:spcPts val="600"/>
              </a:spcAft>
              <a:buFont typeface="Wingdings" panose="05000000000000000000" pitchFamily="2" charset="2"/>
              <a:buChar char="§"/>
            </a:pPr>
            <a:r>
              <a:rPr lang="en-US" sz="3600" dirty="0" smtClean="0"/>
              <a:t>This </a:t>
            </a:r>
            <a:r>
              <a:rPr lang="en-US" sz="3600" dirty="0"/>
              <a:t>study will assess the feasibility of an innovative, locally relevant intervention to address gaps in equitable access to the utilization of </a:t>
            </a:r>
            <a:r>
              <a:rPr lang="en-US" sz="3600" dirty="0" smtClean="0"/>
              <a:t>CR.</a:t>
            </a:r>
          </a:p>
          <a:p>
            <a:pPr marL="571500" indent="-571500" algn="just">
              <a:spcBef>
                <a:spcPts val="600"/>
              </a:spcBef>
              <a:spcAft>
                <a:spcPts val="600"/>
              </a:spcAft>
              <a:buFont typeface="Wingdings" panose="05000000000000000000" pitchFamily="2" charset="2"/>
              <a:buChar char="§"/>
            </a:pPr>
            <a:r>
              <a:rPr lang="en-US" sz="3600" dirty="0" smtClean="0"/>
              <a:t>Findings of this feasibility study will help inform the deployment of a RCT by </a:t>
            </a:r>
            <a:r>
              <a:rPr lang="en-US" sz="3600" dirty="0"/>
              <a:t>enabling </a:t>
            </a:r>
            <a:r>
              <a:rPr lang="en-US" sz="3600" dirty="0" smtClean="0"/>
              <a:t>the </a:t>
            </a:r>
            <a:r>
              <a:rPr lang="en-US" sz="3600" dirty="0"/>
              <a:t>research team to make appropriate modifications to the intervention </a:t>
            </a:r>
            <a:r>
              <a:rPr lang="en-US" sz="3600" dirty="0" smtClean="0"/>
              <a:t>activities, evaluation tools, methods </a:t>
            </a:r>
            <a:r>
              <a:rPr lang="en-US" sz="3600" dirty="0"/>
              <a:t>and implementation process </a:t>
            </a:r>
            <a:r>
              <a:rPr lang="en-US" sz="3600" dirty="0" smtClean="0"/>
              <a:t>to </a:t>
            </a:r>
            <a:r>
              <a:rPr lang="en-US" sz="3600" dirty="0"/>
              <a:t>facilitate the integration of the intervention within participating primary care </a:t>
            </a:r>
            <a:r>
              <a:rPr lang="en-US" sz="3600" dirty="0" smtClean="0"/>
              <a:t>practices. </a:t>
            </a:r>
            <a:endParaRPr lang="en-US" sz="3600" dirty="0"/>
          </a:p>
        </p:txBody>
      </p:sp>
      <p:pic>
        <p:nvPicPr>
          <p:cNvPr id="2" name="Picture 2" descr="S:\CTLC-Investigators\Dahrouge\2. Projects\1. ARC\4. Intervention\Intervention Planning\ARC Promotional Material\Images\ARC-Process_General (2017-Oct-3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951150" y="6189903"/>
            <a:ext cx="11898256" cy="1325854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CTLC-Investigators\Dahrouge\2. Projects\1. ARC\8. Communication\Logos\FC- chair-logo-tr.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292387" y="30847258"/>
            <a:ext cx="3268409" cy="18386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ersonnalisé 2">
      <a:dk1>
        <a:sysClr val="windowText" lastClr="000000"/>
      </a:dk1>
      <a:lt1>
        <a:sysClr val="window" lastClr="FFFFFF"/>
      </a:lt1>
      <a:dk2>
        <a:srgbClr val="04617B"/>
      </a:dk2>
      <a:lt2>
        <a:srgbClr val="DBF5F9"/>
      </a:lt2>
      <a:accent1>
        <a:srgbClr val="0F6FC6"/>
      </a:accent1>
      <a:accent2>
        <a:srgbClr val="108CB5"/>
      </a:accent2>
      <a:accent3>
        <a:srgbClr val="0BD0D9"/>
      </a:accent3>
      <a:accent4>
        <a:srgbClr val="10CF9B"/>
      </a:accent4>
      <a:accent5>
        <a:srgbClr val="7CCA62"/>
      </a:accent5>
      <a:accent6>
        <a:srgbClr val="CEDE38"/>
      </a:accent6>
      <a:hlink>
        <a:srgbClr val="F49100"/>
      </a:hlink>
      <a:folHlink>
        <a:srgbClr val="85DFD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43333"/>
        </a:solidFill>
        <a:ln>
          <a:noFill/>
        </a:ln>
      </a:spPr>
      <a:bodyPr rtlCol="0" anchor="ctr"/>
      <a:lstStyle>
        <a:defPPr algn="ctr">
          <a:defRPr>
            <a:ln>
              <a:noFill/>
            </a:ln>
          </a:defRPr>
        </a:defPPr>
      </a:lstStyle>
      <a:style>
        <a:lnRef idx="2">
          <a:schemeClr val="accent1">
            <a:shade val="50000"/>
          </a:schemeClr>
        </a:lnRef>
        <a:fillRef idx="1">
          <a:schemeClr val="accent1"/>
        </a:fillRef>
        <a:effectRef idx="0">
          <a:schemeClr val="accent1"/>
        </a:effectRef>
        <a:fontRef idx="minor">
          <a:schemeClr val="lt1"/>
        </a:fontRef>
      </a:style>
    </a:spDef>
    <a:lnDef>
      <a:spPr>
        <a:ln w="57150">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VACTheme xmlns="21c1c680-5e59-48a8-a6fc-99a60286fd57" xsi:nil="true"/>
    <VACCategory xmlns="21c1c680-5e59-48a8-a6fc-99a60286fd57">50</VACCategory>
    <RoutingRuleDescription xmlns="http://schemas.microsoft.com/sharepoint/v3">Loban et al.: Promoting Access to Primary Health Care for Vulnerable Populations through Multi-stakeholder Partnerships</RoutingRuleDescription>
    <_dlc_DocId xmlns="21c1c680-5e59-48a8-a6fc-99a60286fd57">7WKFNX7UHCXN-53-130</_dlc_DocId>
    <_dlc_DocIdUrl xmlns="21c1c680-5e59-48a8-a6fc-99a60286fd57">
      <Url>https://partage.impactinternational.ca/impact/DC/_layouts/DocIdRedir.aspx?ID=7WKFNX7UHCXN-53-130</Url>
      <Description>7WKFNX7UHCXN-53-130</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VacDocument" ma:contentTypeID="0x01010039306E1CE868B94BBA03238FCCE85CB1000166C083678C204C852AFBCEF8D1A1B1" ma:contentTypeVersion="10" ma:contentTypeDescription="" ma:contentTypeScope="" ma:versionID="9ce2010bc6e9986566adb6227e831694">
  <xsd:schema xmlns:xsd="http://www.w3.org/2001/XMLSchema" xmlns:xs="http://www.w3.org/2001/XMLSchema" xmlns:p="http://schemas.microsoft.com/office/2006/metadata/properties" xmlns:ns1="http://schemas.microsoft.com/sharepoint/v3" xmlns:ns2="21c1c680-5e59-48a8-a6fc-99a60286fd57" targetNamespace="http://schemas.microsoft.com/office/2006/metadata/properties" ma:root="true" ma:fieldsID="e199656abfa6e3f0daf7e35ec2227f01" ns1:_="" ns2:_="">
    <xsd:import namespace="http://schemas.microsoft.com/sharepoint/v3"/>
    <xsd:import namespace="21c1c680-5e59-48a8-a6fc-99a60286fd57"/>
    <xsd:element name="properties">
      <xsd:complexType>
        <xsd:sequence>
          <xsd:element name="documentManagement">
            <xsd:complexType>
              <xsd:all>
                <xsd:element ref="ns2:_dlc_DocId" minOccurs="0"/>
                <xsd:element ref="ns2:_dlc_DocIdUrl" minOccurs="0"/>
                <xsd:element ref="ns2:_dlc_DocIdPersistId" minOccurs="0"/>
                <xsd:element ref="ns2:VACCategory"/>
                <xsd:element ref="ns2:VACTheme" minOccurs="0"/>
                <xsd:element ref="ns1:RoutingRule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3" nillable="true" ma:displayName="Description" ma:internalName="Description0"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c1c680-5e59-48a8-a6fc-99a60286fd5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VACCategory" ma:index="11" ma:displayName="Document Category" ma:list="{cafc2085-b0f3-483c-8d20-a989e0f37e8b}" ma:internalName="VACCategory0" ma:readOnly="false" ma:showField="Title" ma:web="21c1c680-5e59-48a8-a6fc-99a60286fd57">
      <xsd:simpleType>
        <xsd:restriction base="dms:Lookup"/>
      </xsd:simpleType>
    </xsd:element>
    <xsd:element name="VACTheme" ma:index="12" nillable="true" ma:displayName="Document Theme" ma:hidden="true" ma:list="{ef93e864-aff2-4e57-bf2b-745b0542a6de}" ma:internalName="VACTheme0" ma:readOnly="false" ma:showField="Title" ma:web="21c1c680-5e59-48a8-a6fc-99a60286fd57">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96074B-836B-4865-8925-2295F0696E74}">
  <ds:schemaRefs>
    <ds:schemaRef ds:uri="http://schemas.microsoft.com/sharepoint/events"/>
  </ds:schemaRefs>
</ds:datastoreItem>
</file>

<file path=customXml/itemProps2.xml><?xml version="1.0" encoding="utf-8"?>
<ds:datastoreItem xmlns:ds="http://schemas.openxmlformats.org/officeDocument/2006/customXml" ds:itemID="{BE18FAC1-C46D-47A1-A728-0E0BA49C9DA4}">
  <ds:schemaRefs>
    <ds:schemaRef ds:uri="http://purl.org/dc/terms/"/>
    <ds:schemaRef ds:uri="http://schemas.microsoft.com/office/2006/documentManagement/types"/>
    <ds:schemaRef ds:uri="http://purl.org/dc/elements/1.1/"/>
    <ds:schemaRef ds:uri="http://purl.org/dc/dcmitype/"/>
    <ds:schemaRef ds:uri="http://schemas.microsoft.com/sharepoint/v3"/>
    <ds:schemaRef ds:uri="http://www.w3.org/XML/1998/namespace"/>
    <ds:schemaRef ds:uri="http://schemas.microsoft.com/office/infopath/2007/PartnerControls"/>
    <ds:schemaRef ds:uri="http://schemas.openxmlformats.org/package/2006/metadata/core-properties"/>
    <ds:schemaRef ds:uri="21c1c680-5e59-48a8-a6fc-99a60286fd57"/>
    <ds:schemaRef ds:uri="http://schemas.microsoft.com/office/2006/metadata/properties"/>
  </ds:schemaRefs>
</ds:datastoreItem>
</file>

<file path=customXml/itemProps3.xml><?xml version="1.0" encoding="utf-8"?>
<ds:datastoreItem xmlns:ds="http://schemas.openxmlformats.org/officeDocument/2006/customXml" ds:itemID="{3A68D311-3718-489A-8AD9-5EE8F7B67926}">
  <ds:schemaRefs>
    <ds:schemaRef ds:uri="http://schemas.microsoft.com/sharepoint/v3/contenttype/forms"/>
  </ds:schemaRefs>
</ds:datastoreItem>
</file>

<file path=customXml/itemProps4.xml><?xml version="1.0" encoding="utf-8"?>
<ds:datastoreItem xmlns:ds="http://schemas.openxmlformats.org/officeDocument/2006/customXml" ds:itemID="{AC72B4FB-F100-416B-A76C-CF9B99A253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1c1c680-5e59-48a8-a6fc-99a60286fd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37881</TotalTime>
  <Words>730</Words>
  <Application>Microsoft Office PowerPoint</Application>
  <PresentationFormat>Custom</PresentationFormat>
  <Paragraphs>172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itmmulti</dc:creator>
  <cp:lastModifiedBy>Andrea Perna</cp:lastModifiedBy>
  <cp:revision>531</cp:revision>
  <cp:lastPrinted>2016-10-27T15:56:10Z</cp:lastPrinted>
  <dcterms:created xsi:type="dcterms:W3CDTF">2013-11-03T11:49:13Z</dcterms:created>
  <dcterms:modified xsi:type="dcterms:W3CDTF">2017-11-13T19:20:15Z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0x01010039306E1CE868B94BBA03238FCCE85CB1000166C083678C204C852AFBCEF8D1A1B1</vt:lpwstr>
  </property>
  <property fmtid="{D5CDD505-2E9C-101B-9397-08002B2CF9AE}" pid="3" name="_dlc_DocIdItemGuid">
    <vt:lpwstr>0a162fa8-ba3e-42a3-8b6a-fdfb2e8b1ca0</vt:lpwstr>
  </property>
</Properties>
</file>